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1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660636e716644c6" /><Relationship Type="http://schemas.openxmlformats.org/officeDocument/2006/relationships/extended-properties" Target="/docProps/app.xml" Id="R171c4d202e2d4fb3" /><Relationship Type="http://schemas.openxmlformats.org/officeDocument/2006/relationships/officeDocument" Target="/ppt/presentation.xml" Id="Rbb44d3df1f43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e72ce23a24964"/>
  </p:sldMasterIdLst>
  <p:notesMasterIdLst>
    <p:notesMasterId xmlns:r="http://schemas.openxmlformats.org/officeDocument/2006/relationships" r:id="R810c783280bc4865"/>
  </p:notesMasterIdLst>
  <p:sldIdLst>
    <p:sldId xmlns:r="http://schemas.openxmlformats.org/officeDocument/2006/relationships" id="256" r:id="R6ac7a9cfdc67445c"/>
    <p:sldId xmlns:r="http://schemas.openxmlformats.org/officeDocument/2006/relationships" id="257" r:id="R4b07d0b69bca4d65"/>
    <p:sldId xmlns:r="http://schemas.openxmlformats.org/officeDocument/2006/relationships" id="258" r:id="Rc7e55b3744e64422"/>
    <p:sldId xmlns:r="http://schemas.openxmlformats.org/officeDocument/2006/relationships" id="259" r:id="R564dda6319124a10"/>
    <p:sldId xmlns:r="http://schemas.openxmlformats.org/officeDocument/2006/relationships" id="260" r:id="Re17a910fa6664198"/>
    <p:sldId xmlns:r="http://schemas.openxmlformats.org/officeDocument/2006/relationships" id="261" r:id="Rac26b654f1cd42c1"/>
    <p:sldId xmlns:r="http://schemas.openxmlformats.org/officeDocument/2006/relationships" id="262" r:id="R85a9cfef2fca4e5a"/>
    <p:sldId xmlns:r="http://schemas.openxmlformats.org/officeDocument/2006/relationships" id="263" r:id="R94fb90452fc54c40"/>
    <p:sldId xmlns:r="http://schemas.openxmlformats.org/officeDocument/2006/relationships" id="264" r:id="Rfffd0fc2b4d94be5"/>
    <p:sldId xmlns:r="http://schemas.openxmlformats.org/officeDocument/2006/relationships" id="265" r:id="Rf99a1a32f3a44024"/>
    <p:sldId xmlns:r="http://schemas.openxmlformats.org/officeDocument/2006/relationships" id="266" r:id="R99b3401982b144d0"/>
    <p:sldId xmlns:r="http://schemas.openxmlformats.org/officeDocument/2006/relationships" id="267" r:id="R25d58846a3624e89"/>
    <p:sldId xmlns:r="http://schemas.openxmlformats.org/officeDocument/2006/relationships" id="268" r:id="Rdeb789d1f6934f8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87d2cc60fda4777" /><Relationship Type="http://schemas.openxmlformats.org/officeDocument/2006/relationships/slideMaster" Target="/ppt/slideMasters/slideMaster1.xml" Id="R988e72ce23a24964" /><Relationship Type="http://schemas.openxmlformats.org/officeDocument/2006/relationships/notesMaster" Target="/ppt/notesMasters/notesMaster1.xml" Id="R810c783280bc4865" /><Relationship Type="http://schemas.openxmlformats.org/officeDocument/2006/relationships/presProps" Target="/ppt/presProps.xml" Id="R591607cd5b4a418c" /><Relationship Type="http://schemas.openxmlformats.org/officeDocument/2006/relationships/tableStyles" Target="/ppt/tableStyles.xml" Id="R6cbca1b3e2fb4acd" /><Relationship Type="http://schemas.openxmlformats.org/officeDocument/2006/relationships/slide" Target="/ppt/slides/slide1.xml" Id="R6ac7a9cfdc67445c" /><Relationship Type="http://schemas.openxmlformats.org/officeDocument/2006/relationships/slide" Target="/ppt/slides/slide2.xml" Id="R4b07d0b69bca4d65" /><Relationship Type="http://schemas.openxmlformats.org/officeDocument/2006/relationships/slide" Target="/ppt/slides/slide3.xml" Id="Rc7e55b3744e64422" /><Relationship Type="http://schemas.openxmlformats.org/officeDocument/2006/relationships/slide" Target="/ppt/slides/slide4.xml" Id="R564dda6319124a10" /><Relationship Type="http://schemas.openxmlformats.org/officeDocument/2006/relationships/slide" Target="/ppt/slides/slide5.xml" Id="Re17a910fa6664198" /><Relationship Type="http://schemas.openxmlformats.org/officeDocument/2006/relationships/slide" Target="/ppt/slides/slide6.xml" Id="Rac26b654f1cd42c1" /><Relationship Type="http://schemas.openxmlformats.org/officeDocument/2006/relationships/slide" Target="/ppt/slides/slide7.xml" Id="R85a9cfef2fca4e5a" /><Relationship Type="http://schemas.openxmlformats.org/officeDocument/2006/relationships/slide" Target="/ppt/slides/slide8.xml" Id="R94fb90452fc54c40" /><Relationship Type="http://schemas.openxmlformats.org/officeDocument/2006/relationships/slide" Target="/ppt/slides/slide9.xml" Id="Rfffd0fc2b4d94be5" /><Relationship Type="http://schemas.openxmlformats.org/officeDocument/2006/relationships/slide" Target="/ppt/slides/slide10.xml" Id="Rf99a1a32f3a44024" /><Relationship Type="http://schemas.openxmlformats.org/officeDocument/2006/relationships/slide" Target="/ppt/slides/slide11.xml" Id="R99b3401982b144d0" /><Relationship Type="http://schemas.openxmlformats.org/officeDocument/2006/relationships/slide" Target="/ppt/slides/slide12.xml" Id="R25d58846a3624e89" /><Relationship Type="http://schemas.openxmlformats.org/officeDocument/2006/relationships/slide" Target="/ppt/slides/slide13.xml" Id="Rdeb789d1f6934f8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85ef2a6838e42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191f5fbe9e84464" /><Relationship Type="http://schemas.openxmlformats.org/officeDocument/2006/relationships/notesMaster" Target="/ppt/notesMasters/notesMaster1.xml" Id="Rb2d539f6989f4ab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d1c2755bd304a66" /><Relationship Type="http://schemas.openxmlformats.org/officeDocument/2006/relationships/notesMaster" Target="/ppt/notesMasters/notesMaster1.xml" Id="Rd83a6d49d6a14ff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5ac7267ebe94736" /><Relationship Type="http://schemas.openxmlformats.org/officeDocument/2006/relationships/notesMaster" Target="/ppt/notesMasters/notesMaster1.xml" Id="Rf74709bae2504d1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c7b4a41afbc4b6e" /><Relationship Type="http://schemas.openxmlformats.org/officeDocument/2006/relationships/notesMaster" Target="/ppt/notesMasters/notesMaster1.xml" Id="Re074771a30c7456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e97a98256c0401f" /><Relationship Type="http://schemas.openxmlformats.org/officeDocument/2006/relationships/notesMaster" Target="/ppt/notesMasters/notesMaster1.xml" Id="R0a36f693d44c429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c0462e49a9e4b5e" /><Relationship Type="http://schemas.openxmlformats.org/officeDocument/2006/relationships/notesMaster" Target="/ppt/notesMasters/notesMaster1.xml" Id="R3788e576269a4da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0188917b5f4453d" /><Relationship Type="http://schemas.openxmlformats.org/officeDocument/2006/relationships/notesMaster" Target="/ppt/notesMasters/notesMaster1.xml" Id="R2a1a0fead89a4dc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aeff2cfee844856" /><Relationship Type="http://schemas.openxmlformats.org/officeDocument/2006/relationships/notesMaster" Target="/ppt/notesMasters/notesMaster1.xml" Id="R057b54a3c1a145b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a82d415ff646c2" /><Relationship Type="http://schemas.openxmlformats.org/officeDocument/2006/relationships/notesMaster" Target="/ppt/notesMasters/notesMaster1.xml" Id="Rcae8f38aa07145d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d522d4354944242" /><Relationship Type="http://schemas.openxmlformats.org/officeDocument/2006/relationships/notesMaster" Target="/ppt/notesMasters/notesMaster1.xml" Id="R95468540a46c4cb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20c69d1701d40c4" /><Relationship Type="http://schemas.openxmlformats.org/officeDocument/2006/relationships/notesMaster" Target="/ppt/notesMasters/notesMaster1.xml" Id="Rbbb645e049c146e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c9d2d67ed4a4398" /><Relationship Type="http://schemas.openxmlformats.org/officeDocument/2006/relationships/notesMaster" Target="/ppt/notesMasters/notesMaster1.xml" Id="R1c51236495ef474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73c2e6931584c3c" /><Relationship Type="http://schemas.openxmlformats.org/officeDocument/2006/relationships/notesMaster" Target="/ppt/notesMasters/notesMaster1.xml" Id="R80c65fc8d6f949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Photo fournie par l’utilisateur : intérieur aménagé de Peekaboo Coffee House.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Offre, horaires et disponibilité à l’emporter communiqués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Organisation opérationnelle synthétisée à partir du périmètre décrit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Situations présentées comme catégories de gestion de projet ; aucun incident précis n’a été inventé.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Résultats qualitatifs communiqués par l’utilisateur : ouverture réussie, clientèle, organisation créée et compétences développées.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Informations communiquées par Johan Reymond : période mai 2022–juillet 2026 et budget 50’000 CHF.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Logo fourni par l’utilisateur : logo pdf.pdf.</a:t>
            </a:r>
          </a:p>
          <a:p xmlns:a="http://schemas.openxmlformats.org/drawingml/2006/main">
            <a:r>
              <a:t>- Texte de marque fourni par l’utilisateur dans la conversation.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Adresse, accessibilité et positionnement communiqués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Photos avant/après fournies par l’utilisateur : 79CADE82…jpeg et 35BA0E31…jpeg.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Périmètre de responsabilité communiqué par l’utilisateur : planification des travaux et coordination des entreprises.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Budget global de 50’000 CHF communiqué par l’utilisateur.</a:t>
            </a:r>
          </a:p>
          <a:p xmlns:a="http://schemas.openxmlformats.org/drawingml/2006/main">
            <a:r>
              <a:t>- Ventilation proposée par Codex à titre indicatif ; à valider avec les dépenses réelles.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Noms des partenaires et description des produits communiqués par l’utilisateur.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Captures fournies par l’utilisateur : page d’accueil du site et galerie des boissons chaudes.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9f1a55d7f423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988aa19f6c34ada" /><Relationship Type="http://schemas.openxmlformats.org/officeDocument/2006/relationships/slideLayout" Target="/ppt/slideLayouts/slideLayout1.xml" Id="Rbc158b2a068d4d2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58b2a068d4d2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56227c254fcf" /><Relationship Type="http://schemas.openxmlformats.org/officeDocument/2006/relationships/image" Target="/ppt/media/image.jpeg" Id="R9bfb045472e4471e" /><Relationship Type="http://schemas.openxmlformats.org/officeDocument/2006/relationships/notesSlide" Target="/ppt/notesSlides/notesSlide1.xml" Id="Rf926c27bf8d74ac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be3077b64515" /><Relationship Type="http://schemas.openxmlformats.org/officeDocument/2006/relationships/notesSlide" Target="/ppt/notesSlides/notesSlide10.xml" Id="Raaa10c5ac356485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7a6ebcbc84268" /><Relationship Type="http://schemas.openxmlformats.org/officeDocument/2006/relationships/notesSlide" Target="/ppt/notesSlides/notesSlide11.xml" Id="Rafae7c1945e74d4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f845266945b9" /><Relationship Type="http://schemas.openxmlformats.org/officeDocument/2006/relationships/notesSlide" Target="/ppt/notesSlides/notesSlide12.xml" Id="R2054eb7317d5471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aaf3f284435d" /><Relationship Type="http://schemas.openxmlformats.org/officeDocument/2006/relationships/notesSlide" Target="/ppt/notesSlides/notesSlide13.xml" Id="R74cd3020754a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ab6c9804492b" /><Relationship Type="http://schemas.openxmlformats.org/officeDocument/2006/relationships/notesSlide" Target="/ppt/notesSlides/notesSlide2.xml" Id="Rb870699ce1e0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cfe367a94d56" /><Relationship Type="http://schemas.openxmlformats.org/officeDocument/2006/relationships/image" Target="/ppt/media/image.png" Id="R8df9d772d2c34ce1" /><Relationship Type="http://schemas.openxmlformats.org/officeDocument/2006/relationships/notesSlide" Target="/ppt/notesSlides/notesSlide3.xml" Id="Rbbf59e6e32f9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e2ebd8524dbf" /><Relationship Type="http://schemas.openxmlformats.org/officeDocument/2006/relationships/notesSlide" Target="/ppt/notesSlides/notesSlide4.xml" Id="R09b32b3c101c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5565731148d6" /><Relationship Type="http://schemas.openxmlformats.org/officeDocument/2006/relationships/image" Target="/ppt/media/image2.jpeg" Id="Rf758abf32215438a" /><Relationship Type="http://schemas.openxmlformats.org/officeDocument/2006/relationships/image" Target="/ppt/media/image3.jpeg" Id="R922bfc2af6454777" /><Relationship Type="http://schemas.openxmlformats.org/officeDocument/2006/relationships/notesSlide" Target="/ppt/notesSlides/notesSlide5.xml" Id="R63d76387631f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736fcc8e44dbc" /><Relationship Type="http://schemas.openxmlformats.org/officeDocument/2006/relationships/notesSlide" Target="/ppt/notesSlides/notesSlide6.xml" Id="Rcbd8ccc09334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83854865b4ed5" /><Relationship Type="http://schemas.openxmlformats.org/officeDocument/2006/relationships/chart" Target="/ppt/slides/charts/chart1.xml" Id="R7ce7e4d05a21494f" /><Relationship Type="http://schemas.openxmlformats.org/officeDocument/2006/relationships/notesSlide" Target="/ppt/notesSlides/notesSlide7.xml" Id="R5f11b964e5c348e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ee10841a47b4" /><Relationship Type="http://schemas.openxmlformats.org/officeDocument/2006/relationships/notesSlide" Target="/ppt/notesSlides/notesSlide8.xml" Id="R43c3a6d46fa64fc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449dc0e774d10" /><Relationship Type="http://schemas.openxmlformats.org/officeDocument/2006/relationships/image" Target="/ppt/media/image2.png" Id="R19f5eecb461f4791" /><Relationship Type="http://schemas.openxmlformats.org/officeDocument/2006/relationships/image" Target="/ppt/media/image3.png" Id="Rf3bb05b43fb24202" /><Relationship Type="http://schemas.openxmlformats.org/officeDocument/2006/relationships/notesSlide" Target="/ppt/notesSlides/notesSlide9.xml" Id="R7f7bb4b1be9c4c23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Budget</c:v>
          </c:tx>
          <c:spPr>
            <a:solidFill xmlns:a="http://schemas.openxmlformats.org/drawingml/2006/main">
              <a:srgbClr val="C6A07E"/>
            </a:solidFill>
          </c:spPr>
          <c:cat>
            <c:strLit>
              <c:ptCount val="6"/>
              <c:pt idx="0">
                <c:v>Travaux &amp; techniques</c:v>
              </c:pt>
              <c:pt idx="1">
                <c:v>Équipements</c:v>
              </c:pt>
              <c:pt idx="2">
                <c:v>Mobilier &amp; ambiance</c:v>
              </c:pt>
              <c:pt idx="3">
                <c:v>Identité &amp; site</c:v>
              </c:pt>
              <c:pt idx="4">
                <c:v>Stock &amp; lancement</c:v>
              </c:pt>
              <c:pt idx="5">
                <c:v>Réserve</c:v>
              </c:pt>
            </c:strLit>
          </c:cat>
          <c:val>
            <c:numLit>
              <c:formatCode>General</c:formatCode>
              <c:ptCount val="6"/>
              <c:pt idx="0">
                <c:v>18000</c:v>
              </c:pt>
              <c:pt idx="1">
                <c:v>13000</c:v>
              </c:pt>
              <c:pt idx="2">
                <c:v>7000</c:v>
              </c:pt>
              <c:pt idx="3">
                <c:v>4000</c:v>
              </c:pt>
              <c:pt idx="4">
                <c:v>3000</c:v>
              </c:pt>
              <c:pt idx="5">
                <c:v>5000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9CCC2"/>
              </a:solidFill>
              <a:prstDash val="solid"/>
            </a:ln>
          </c:spPr>
        </c:majorGridlines>
        <c:numFmt formatCode="CHF 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0">
              <a:noFill/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A1C0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fb045472e4471e"/>
          <a:srcRect xmlns:a="http://schemas.openxmlformats.org/drawingml/2006/main" l="0" t="12500" r="0" b="125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dark-overlay">
            <a:extLst xmlns:a="http://schemas.openxmlformats.org/drawingml/2006/main">
              <a:ext uri="{FF2B5EF4-FFF2-40B4-BE49-F238E27FC236}">
                <a16:creationId xmlns:a16="http://schemas.microsoft.com/office/drawing/2014/main" id="{285D5CB3-842C-42A3-91B0-0A8C72734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588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8802674B-30E1-4620-816D-F9B13B4C6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6A07E"/>
                </a:solidFill>
              </a:defRPr>
            </a:pPr>
            <a:r>
              <a:rPr sz="1275" b="1">
                <a:solidFill>
                  <a:srgbClr val="C6A07E"/>
                </a:solidFill>
              </a:rPr>
              <a:t>GESTION DE PROJET</a:t>
            </a:r>
          </a:p>
        </p:txBody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768068EC-408A-441C-A57F-E0C45B206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81100"/>
            <a:ext cx="885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Peekaboo Coffee House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07D55DB7-3E3E-4186-B81D-F9D2FE809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819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FFFFFF"/>
                </a:solidFill>
              </a:defRPr>
            </a:pPr>
            <a:r>
              <a:rPr sz="2025" b="0">
                <a:solidFill>
                  <a:srgbClr val="FFFFFF"/>
                </a:solidFill>
              </a:rPr>
              <a:t>De l’idée à l’ouverture — puis à la consolidation</a:t>
            </a:r>
          </a:p>
        </p:txBody>
      </p:sp>
      <p:sp>
        <p:nvSpPr>
          <p:cNvPr id="6" name="cover-rule">
            <a:extLst xmlns:a="http://schemas.openxmlformats.org/drawingml/2006/main">
              <a:ext uri="{FF2B5EF4-FFF2-40B4-BE49-F238E27FC236}">
                <a16:creationId xmlns:a16="http://schemas.microsoft.com/office/drawing/2014/main" id="{9AC35300-CC71-4F58-A8E8-0349695F9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ver-meta">
            <a:extLst xmlns:a="http://schemas.openxmlformats.org/drawingml/2006/main">
              <a:ext uri="{FF2B5EF4-FFF2-40B4-BE49-F238E27FC236}">
                <a16:creationId xmlns:a16="http://schemas.microsoft.com/office/drawing/2014/main" id="{465DCE6B-8811-4B62-AFCC-00C2A9BAC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5143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MAI 2022 — JUILLET 2026</a:t>
            </a:r>
          </a:p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LAUSANNE • RUE DE LA PONTAISE 46</a:t>
            </a:r>
          </a:p>
        </p:txBody>
      </p:sp>
      <p:sp>
        <p:nvSpPr>
          <p:cNvPr id="8" name="cover-tag">
            <a:extLst xmlns:a="http://schemas.openxmlformats.org/drawingml/2006/main">
              <a:ext uri="{FF2B5EF4-FFF2-40B4-BE49-F238E27FC236}">
                <a16:creationId xmlns:a16="http://schemas.microsoft.com/office/drawing/2014/main" id="{3FAACBF1-1B4B-495C-8756-566418AE9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7350"/>
            <a:ext cx="723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Un projet entrepreneurial piloté de bout en bout</a:t>
            </a:r>
          </a:p>
        </p:txBody>
      </p:sp>
    </p:spTree>
    <p:extLst>
      <p:ext uri="{BB962C8B-B14F-4D97-AF65-F5344CB8AC3E}">
        <p14:creationId xmlns:p14="http://schemas.microsoft.com/office/powerpoint/2010/main" val="138909642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">
            <a:extLst xmlns:a="http://schemas.openxmlformats.org/drawingml/2006/main">
              <a:ext uri="{FF2B5EF4-FFF2-40B4-BE49-F238E27FC236}">
                <a16:creationId xmlns:a16="http://schemas.microsoft.com/office/drawing/2014/main" id="{D0CC0AB5-429D-4EBE-8FFA-BB45251CA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L’OFFRE ET LES HORAIRES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F663F83-08F9-423D-ACED-7364FC9CD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Une proposition large, servie sept jours sur sept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8281F031-FE06-4B7F-A8BD-74305E7B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Du café bio aux boissons froides, l’offre accompagne plusieurs moments de consommation.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DC9EA342-14B1-436E-BDE1-05DDDCFEC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bullet-dot">
            <a:extLst xmlns:a="http://schemas.openxmlformats.org/drawingml/2006/main">
              <a:ext uri="{FF2B5EF4-FFF2-40B4-BE49-F238E27FC236}">
                <a16:creationId xmlns:a16="http://schemas.microsoft.com/office/drawing/2014/main" id="{13C6E5EC-5C6A-46DA-975F-F1963DC25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bullet">
            <a:extLst xmlns:a="http://schemas.openxmlformats.org/drawingml/2006/main">
              <a:ext uri="{FF2B5EF4-FFF2-40B4-BE49-F238E27FC236}">
                <a16:creationId xmlns:a16="http://schemas.microsoft.com/office/drawing/2014/main" id="{402471DA-7263-48D5-9B26-3F06AF57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526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Cafés bio d’exception</a:t>
            </a:r>
          </a:p>
        </p:txBody>
      </p:sp>
      <p:sp>
        <p:nvSpPr>
          <p:cNvPr id="7" name="bullet-dot">
            <a:extLst xmlns:a="http://schemas.openxmlformats.org/drawingml/2006/main">
              <a:ext uri="{FF2B5EF4-FFF2-40B4-BE49-F238E27FC236}">
                <a16:creationId xmlns:a16="http://schemas.microsoft.com/office/drawing/2014/main" id="{A71ADF30-384C-483A-B330-39641468B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2479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ullet">
            <a:extLst xmlns:a="http://schemas.openxmlformats.org/drawingml/2006/main">
              <a:ext uri="{FF2B5EF4-FFF2-40B4-BE49-F238E27FC236}">
                <a16:creationId xmlns:a16="http://schemas.microsoft.com/office/drawing/2014/main" id="{08988427-0B5E-4617-A751-54B4C913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1526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Thés sélectionnés</a:t>
            </a:r>
          </a:p>
        </p:txBody>
      </p:sp>
      <p:sp>
        <p:nvSpPr>
          <p:cNvPr id="9" name="bullet-dot">
            <a:extLst xmlns:a="http://schemas.openxmlformats.org/drawingml/2006/main">
              <a:ext uri="{FF2B5EF4-FFF2-40B4-BE49-F238E27FC236}">
                <a16:creationId xmlns:a16="http://schemas.microsoft.com/office/drawing/2014/main" id="{46751AF6-43F0-4ACB-974C-C11BF2E23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ullet">
            <a:extLst xmlns:a="http://schemas.openxmlformats.org/drawingml/2006/main">
              <a:ext uri="{FF2B5EF4-FFF2-40B4-BE49-F238E27FC236}">
                <a16:creationId xmlns:a16="http://schemas.microsoft.com/office/drawing/2014/main" id="{5D9CA950-9530-4827-B7E3-066BAF7D4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860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Chocolat Marta chaud ou froid</a:t>
            </a:r>
          </a:p>
        </p:txBody>
      </p:sp>
      <p:sp>
        <p:nvSpPr>
          <p:cNvPr id="11" name="bullet-dot">
            <a:extLst xmlns:a="http://schemas.openxmlformats.org/drawingml/2006/main">
              <a:ext uri="{FF2B5EF4-FFF2-40B4-BE49-F238E27FC236}">
                <a16:creationId xmlns:a16="http://schemas.microsoft.com/office/drawing/2014/main" id="{458DB41F-84BE-4728-A833-29B2CB185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781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">
            <a:extLst xmlns:a="http://schemas.openxmlformats.org/drawingml/2006/main">
              <a:ext uri="{FF2B5EF4-FFF2-40B4-BE49-F238E27FC236}">
                <a16:creationId xmlns:a16="http://schemas.microsoft.com/office/drawing/2014/main" id="{653AE471-5207-458D-BE1E-1AAD5DEFA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6860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Matcha &amp; iced coffee latte</a:t>
            </a:r>
          </a:p>
        </p:txBody>
      </p:sp>
      <p:sp>
        <p:nvSpPr>
          <p:cNvPr id="13" name="bullet-dot">
            <a:extLst xmlns:a="http://schemas.openxmlformats.org/drawingml/2006/main">
              <a:ext uri="{FF2B5EF4-FFF2-40B4-BE49-F238E27FC236}">
                <a16:creationId xmlns:a16="http://schemas.microsoft.com/office/drawing/2014/main" id="{C63312F5-07F0-415C-A3B7-685C22B56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ullet">
            <a:extLst xmlns:a="http://schemas.openxmlformats.org/drawingml/2006/main">
              <a:ext uri="{FF2B5EF4-FFF2-40B4-BE49-F238E27FC236}">
                <a16:creationId xmlns:a16="http://schemas.microsoft.com/office/drawing/2014/main" id="{ABC570AE-AA32-4AB2-BB0E-360C3FF6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194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Cold brew &amp; thé froid maison</a:t>
            </a:r>
          </a:p>
        </p:txBody>
      </p:sp>
      <p:sp>
        <p:nvSpPr>
          <p:cNvPr id="15" name="bullet-dot">
            <a:extLst xmlns:a="http://schemas.openxmlformats.org/drawingml/2006/main">
              <a:ext uri="{FF2B5EF4-FFF2-40B4-BE49-F238E27FC236}">
                <a16:creationId xmlns:a16="http://schemas.microsoft.com/office/drawing/2014/main" id="{84E7C0B4-9243-48C3-BE38-2293D8045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bullet">
            <a:extLst xmlns:a="http://schemas.openxmlformats.org/drawingml/2006/main">
              <a:ext uri="{FF2B5EF4-FFF2-40B4-BE49-F238E27FC236}">
                <a16:creationId xmlns:a16="http://schemas.microsoft.com/office/drawing/2014/main" id="{A376C12B-6718-4A05-9E43-309A37EC8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2194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Kombucha Valdo</a:t>
            </a:r>
          </a:p>
        </p:txBody>
      </p:sp>
      <p:sp>
        <p:nvSpPr>
          <p:cNvPr id="17" name="bullet-dot">
            <a:extLst xmlns:a="http://schemas.openxmlformats.org/drawingml/2006/main">
              <a:ext uri="{FF2B5EF4-FFF2-40B4-BE49-F238E27FC236}">
                <a16:creationId xmlns:a16="http://schemas.microsoft.com/office/drawing/2014/main" id="{C959F73F-B85D-4494-802C-D3D773266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ullet">
            <a:extLst xmlns:a="http://schemas.openxmlformats.org/drawingml/2006/main">
              <a:ext uri="{FF2B5EF4-FFF2-40B4-BE49-F238E27FC236}">
                <a16:creationId xmlns:a16="http://schemas.microsoft.com/office/drawing/2014/main" id="{64B74057-DBB1-420C-AFC1-C9ABE672E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528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Disponible à l’emporter</a:t>
            </a:r>
          </a:p>
        </p:txBody>
      </p:sp>
      <p:sp>
        <p:nvSpPr>
          <p:cNvPr id="19" name="hours">
            <a:extLst xmlns:a="http://schemas.openxmlformats.org/drawingml/2006/main">
              <a:ext uri="{FF2B5EF4-FFF2-40B4-BE49-F238E27FC236}">
                <a16:creationId xmlns:a16="http://schemas.microsoft.com/office/drawing/2014/main" id="{FFDC9A18-75FC-4E93-B204-F9DB97AEE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152650"/>
            <a:ext cx="3390900" cy="3067050"/>
          </a:xfrm>
          <a:prstGeom xmlns:a="http://schemas.openxmlformats.org/drawingml/2006/main" prst="roundRect">
            <a:avLst>
              <a:gd name="adj" fmla="val 3727"/>
            </a:avLst>
          </a:prstGeom>
          <a:solidFill xmlns:a="http://schemas.openxmlformats.org/drawingml/2006/main">
            <a:srgbClr val="3A1C0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hours-title">
            <a:extLst xmlns:a="http://schemas.openxmlformats.org/drawingml/2006/main">
              <a:ext uri="{FF2B5EF4-FFF2-40B4-BE49-F238E27FC236}">
                <a16:creationId xmlns:a16="http://schemas.microsoft.com/office/drawing/2014/main" id="{23CF5646-6E88-4A25-82AA-BAF8A3BC4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400300"/>
            <a:ext cx="2743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6A07E"/>
                </a:solidFill>
              </a:defRPr>
            </a:pPr>
            <a:r>
              <a:rPr sz="1350" b="1">
                <a:solidFill>
                  <a:srgbClr val="C6A07E"/>
                </a:solidFill>
              </a:rPr>
              <a:t>HORAIRES</a:t>
            </a:r>
          </a:p>
        </p:txBody>
      </p:sp>
      <p:sp>
        <p:nvSpPr>
          <p:cNvPr id="21" name="hours-week">
            <a:extLst xmlns:a="http://schemas.openxmlformats.org/drawingml/2006/main">
              <a:ext uri="{FF2B5EF4-FFF2-40B4-BE49-F238E27FC236}">
                <a16:creationId xmlns:a16="http://schemas.microsoft.com/office/drawing/2014/main" id="{ADAC588F-854E-46D5-92C6-C7A689D5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90850"/>
            <a:ext cx="2781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LUNDI — SAMEDI</a:t>
            </a:r>
          </a:p>
        </p:txBody>
      </p:sp>
      <p:sp>
        <p:nvSpPr>
          <p:cNvPr id="22" name="hours-week-time">
            <a:extLst xmlns:a="http://schemas.openxmlformats.org/drawingml/2006/main">
              <a:ext uri="{FF2B5EF4-FFF2-40B4-BE49-F238E27FC236}">
                <a16:creationId xmlns:a16="http://schemas.microsoft.com/office/drawing/2014/main" id="{D60F3530-0898-4B76-8008-A3E48ABF8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33750"/>
            <a:ext cx="2781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6h30 — 17h00</a:t>
            </a:r>
          </a:p>
        </p:txBody>
      </p:sp>
      <p:sp>
        <p:nvSpPr>
          <p:cNvPr id="23" name="hours-rule">
            <a:extLst xmlns:a="http://schemas.openxmlformats.org/drawingml/2006/main">
              <a:ext uri="{FF2B5EF4-FFF2-40B4-BE49-F238E27FC236}">
                <a16:creationId xmlns:a16="http://schemas.microsoft.com/office/drawing/2014/main" id="{3C42C675-73D4-488E-8379-799A2ABC6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962400"/>
            <a:ext cx="1943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0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hours-sun">
            <a:extLst xmlns:a="http://schemas.openxmlformats.org/drawingml/2006/main">
              <a:ext uri="{FF2B5EF4-FFF2-40B4-BE49-F238E27FC236}">
                <a16:creationId xmlns:a16="http://schemas.microsoft.com/office/drawing/2014/main" id="{1DAE8DDE-EC06-42B6-98E3-9DFD0C391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191000"/>
            <a:ext cx="2971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DIMANCHE &amp; JOURS FÉRIÉS</a:t>
            </a:r>
          </a:p>
        </p:txBody>
      </p:sp>
      <p:sp>
        <p:nvSpPr>
          <p:cNvPr id="25" name="hours-sun-time">
            <a:extLst xmlns:a="http://schemas.openxmlformats.org/drawingml/2006/main">
              <a:ext uri="{FF2B5EF4-FFF2-40B4-BE49-F238E27FC236}">
                <a16:creationId xmlns:a16="http://schemas.microsoft.com/office/drawing/2014/main" id="{27C1644D-3698-4693-AF52-524E594F2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33900"/>
            <a:ext cx="2781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8h00 — 17h00</a:t>
            </a:r>
          </a:p>
        </p:txBody>
      </p:sp>
      <p:sp>
        <p:nvSpPr>
          <p:cNvPr id="2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EBECA70C-FCCC-4DAA-A482-F991F301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27" name="footer-num">
            <a:extLst xmlns:a="http://schemas.openxmlformats.org/drawingml/2006/main">
              <a:ext uri="{FF2B5EF4-FFF2-40B4-BE49-F238E27FC236}">
                <a16:creationId xmlns:a16="http://schemas.microsoft.com/office/drawing/2014/main" id="{F684151A-017D-47C5-8B28-CCF70B7D5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5925263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">
            <a:extLst xmlns:a="http://schemas.openxmlformats.org/drawingml/2006/main">
              <a:ext uri="{FF2B5EF4-FFF2-40B4-BE49-F238E27FC236}">
                <a16:creationId xmlns:a16="http://schemas.microsoft.com/office/drawing/2014/main" id="{C9619DCC-6372-4F1C-9EB7-CB305FD01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L’ORGANISATION OPÉRATIONNELLE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0F7A698-4DDE-49A3-AF34-833C8D5E3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L’ouverture exige des routines simples et répétables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6083B6A2-65C0-42AF-9A57-C97EEEE7A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Les procédures transforment le concept en expérience constante pour le client.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C3B3A072-DF41-4BC6-A54E-BB31F0F3E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op-0">
            <a:extLst xmlns:a="http://schemas.openxmlformats.org/drawingml/2006/main">
              <a:ext uri="{FF2B5EF4-FFF2-40B4-BE49-F238E27FC236}">
                <a16:creationId xmlns:a16="http://schemas.microsoft.com/office/drawing/2014/main" id="{D8953C12-863C-4AB1-8BF7-38198B9C5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51054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DDE2D5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6" name="op-title-0">
            <a:extLst xmlns:a="http://schemas.openxmlformats.org/drawingml/2006/main">
              <a:ext uri="{FF2B5EF4-FFF2-40B4-BE49-F238E27FC236}">
                <a16:creationId xmlns:a16="http://schemas.microsoft.com/office/drawing/2014/main" id="{1254D16F-320C-48F3-9BB5-9D2560E9A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C684C"/>
                </a:solidFill>
              </a:defRPr>
            </a:pPr>
            <a:r>
              <a:rPr sz="1275" b="1">
                <a:solidFill>
                  <a:srgbClr val="5C684C"/>
                </a:solidFill>
              </a:rPr>
              <a:t>OUVRIR</a:t>
            </a:r>
          </a:p>
        </p:txBody>
      </p:sp>
      <p:sp>
        <p:nvSpPr>
          <p:cNvPr id="7" name="op-copy-0">
            <a:extLst xmlns:a="http://schemas.openxmlformats.org/drawingml/2006/main">
              <a:ext uri="{FF2B5EF4-FFF2-40B4-BE49-F238E27FC236}">
                <a16:creationId xmlns:a16="http://schemas.microsoft.com/office/drawing/2014/main" id="{0BBA2EB3-D546-4DEB-9F0A-02B9B0645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43200"/>
            <a:ext cx="4552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Préparer le lieu, le matériel et l’offre avant l’arrivée des clients.</a:t>
            </a:r>
          </a:p>
        </p:txBody>
      </p:sp>
      <p:sp>
        <p:nvSpPr>
          <p:cNvPr id="8" name="op-1">
            <a:extLst xmlns:a="http://schemas.openxmlformats.org/drawingml/2006/main">
              <a:ext uri="{FF2B5EF4-FFF2-40B4-BE49-F238E27FC236}">
                <a16:creationId xmlns:a16="http://schemas.microsoft.com/office/drawing/2014/main" id="{A06BF420-C5E2-4C47-9161-B72558EAB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71700"/>
            <a:ext cx="51054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9" name="op-title-1">
            <a:extLst xmlns:a="http://schemas.openxmlformats.org/drawingml/2006/main">
              <a:ext uri="{FF2B5EF4-FFF2-40B4-BE49-F238E27FC236}">
                <a16:creationId xmlns:a16="http://schemas.microsoft.com/office/drawing/2014/main" id="{1EF5E6F3-3A93-42DE-AC5C-93ED65B7F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4003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SERVIR</a:t>
            </a:r>
          </a:p>
        </p:txBody>
      </p:sp>
      <p:sp>
        <p:nvSpPr>
          <p:cNvPr id="10" name="op-copy-1">
            <a:extLst xmlns:a="http://schemas.openxmlformats.org/drawingml/2006/main">
              <a:ext uri="{FF2B5EF4-FFF2-40B4-BE49-F238E27FC236}">
                <a16:creationId xmlns:a16="http://schemas.microsoft.com/office/drawing/2014/main" id="{892AA5CA-B6CB-42A7-BA56-BFA92A19D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43200"/>
            <a:ext cx="4552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Garantir qualité, accueil, rapidité et cohérence des produits.</a:t>
            </a:r>
          </a:p>
        </p:txBody>
      </p:sp>
      <p:sp>
        <p:nvSpPr>
          <p:cNvPr id="11" name="op-2">
            <a:extLst xmlns:a="http://schemas.openxmlformats.org/drawingml/2006/main">
              <a:ext uri="{FF2B5EF4-FFF2-40B4-BE49-F238E27FC236}">
                <a16:creationId xmlns:a16="http://schemas.microsoft.com/office/drawing/2014/main" id="{C4A8E2F2-6BC5-439D-80F5-431E90B8C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67150"/>
            <a:ext cx="51054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12" name="op-title-2">
            <a:extLst xmlns:a="http://schemas.openxmlformats.org/drawingml/2006/main">
              <a:ext uri="{FF2B5EF4-FFF2-40B4-BE49-F238E27FC236}">
                <a16:creationId xmlns:a16="http://schemas.microsoft.com/office/drawing/2014/main" id="{326F26B7-3BB3-42B7-B125-8314EFC85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957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SUIVRE</a:t>
            </a:r>
          </a:p>
        </p:txBody>
      </p:sp>
      <p:sp>
        <p:nvSpPr>
          <p:cNvPr id="13" name="op-copy-2">
            <a:extLst xmlns:a="http://schemas.openxmlformats.org/drawingml/2006/main">
              <a:ext uri="{FF2B5EF4-FFF2-40B4-BE49-F238E27FC236}">
                <a16:creationId xmlns:a16="http://schemas.microsoft.com/office/drawing/2014/main" id="{E8D7B4A9-E5A0-426B-8A55-4EE5BB00B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4552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Contrôler stocks, commandes, ventes, dépenses et besoins.</a:t>
            </a:r>
          </a:p>
        </p:txBody>
      </p:sp>
      <p:sp>
        <p:nvSpPr>
          <p:cNvPr id="14" name="op-3">
            <a:extLst xmlns:a="http://schemas.openxmlformats.org/drawingml/2006/main">
              <a:ext uri="{FF2B5EF4-FFF2-40B4-BE49-F238E27FC236}">
                <a16:creationId xmlns:a16="http://schemas.microsoft.com/office/drawing/2014/main" id="{98C3A096-A70A-4008-89A2-644DAF08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67150"/>
            <a:ext cx="5105400" cy="13525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15" name="op-title-3">
            <a:extLst xmlns:a="http://schemas.openxmlformats.org/drawingml/2006/main">
              <a:ext uri="{FF2B5EF4-FFF2-40B4-BE49-F238E27FC236}">
                <a16:creationId xmlns:a16="http://schemas.microsoft.com/office/drawing/2014/main" id="{5C22F7E6-7025-4300-B9E6-4C66D02A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957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FERMER</a:t>
            </a:r>
          </a:p>
        </p:txBody>
      </p:sp>
      <p:sp>
        <p:nvSpPr>
          <p:cNvPr id="16" name="op-copy-3">
            <a:extLst xmlns:a="http://schemas.openxmlformats.org/drawingml/2006/main">
              <a:ext uri="{FF2B5EF4-FFF2-40B4-BE49-F238E27FC236}">
                <a16:creationId xmlns:a16="http://schemas.microsoft.com/office/drawing/2014/main" id="{077D296D-4011-4C62-AEE8-7516FE18A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438650"/>
            <a:ext cx="4552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71A14"/>
                </a:solidFill>
              </a:defRPr>
            </a:pPr>
            <a:r>
              <a:rPr sz="1425" b="0">
                <a:solidFill>
                  <a:srgbClr val="271A14"/>
                </a:solidFill>
              </a:rPr>
              <a:t>Nettoyer, sécuriser, réapprovisionner et préparer le lendemain.</a:t>
            </a:r>
          </a:p>
        </p:txBody>
      </p:sp>
      <p:sp>
        <p:nvSpPr>
          <p:cNvPr id="17" name="ops-close">
            <a:extLst xmlns:a="http://schemas.openxmlformats.org/drawingml/2006/main">
              <a:ext uri="{FF2B5EF4-FFF2-40B4-BE49-F238E27FC236}">
                <a16:creationId xmlns:a16="http://schemas.microsoft.com/office/drawing/2014/main" id="{382950C8-C1D1-4324-864E-A3E04E623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715000"/>
            <a:ext cx="9677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3A1C0C"/>
                </a:solidFill>
              </a:defRPr>
            </a:pPr>
            <a:r>
              <a:rPr sz="1575" b="1">
                <a:solidFill>
                  <a:srgbClr val="3A1C0C"/>
                </a:solidFill>
              </a:rPr>
              <a:t>Des outils de suivi permettent de prioriser les actions, anticiper les ruptures et documenter les décisions.</a:t>
            </a:r>
          </a:p>
        </p:txBody>
      </p:sp>
      <p:sp>
        <p:nvSpPr>
          <p:cNvPr id="18" name="footer-left">
            <a:extLst xmlns:a="http://schemas.openxmlformats.org/drawingml/2006/main">
              <a:ext uri="{FF2B5EF4-FFF2-40B4-BE49-F238E27FC236}">
                <a16:creationId xmlns:a16="http://schemas.microsoft.com/office/drawing/2014/main" id="{5348C8C3-B8F5-45E8-9905-71D00E78F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19" name="footer-num">
            <a:extLst xmlns:a="http://schemas.openxmlformats.org/drawingml/2006/main">
              <a:ext uri="{FF2B5EF4-FFF2-40B4-BE49-F238E27FC236}">
                <a16:creationId xmlns:a16="http://schemas.microsoft.com/office/drawing/2014/main" id="{DDC3C88F-338F-4530-9BD3-B5C4737E2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3476581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">
            <a:extLst xmlns:a="http://schemas.openxmlformats.org/drawingml/2006/main">
              <a:ext uri="{FF2B5EF4-FFF2-40B4-BE49-F238E27FC236}">
                <a16:creationId xmlns:a16="http://schemas.microsoft.com/office/drawing/2014/main" id="{97816D78-6B1A-42D2-90A8-5502A8B15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LES IMPRÉVUS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94FAC7A-CF12-4A6A-997A-79F22B47E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Le plan a évolué sans perdre l’objectif d’ouverture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9AC6FEE8-1B5D-4F04-A114-86DA1907E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Chaque difficulté a demandé un arbitrage entre délai, coût, qualité et expérience client.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B6B8EB2B-8610-482F-9BCC-D1DE7C079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issue-0">
            <a:extLst xmlns:a="http://schemas.openxmlformats.org/drawingml/2006/main">
              <a:ext uri="{FF2B5EF4-FFF2-40B4-BE49-F238E27FC236}">
                <a16:creationId xmlns:a16="http://schemas.microsoft.com/office/drawing/2014/main" id="{DA5794AB-B085-4A41-9C82-F89833716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TRAVAUX</a:t>
            </a:r>
          </a:p>
        </p:txBody>
      </p:sp>
      <p:sp>
        <p:nvSpPr>
          <p:cNvPr id="6" name="issue-line-0">
            <a:extLst xmlns:a="http://schemas.openxmlformats.org/drawingml/2006/main">
              <a:ext uri="{FF2B5EF4-FFF2-40B4-BE49-F238E27FC236}">
                <a16:creationId xmlns:a16="http://schemas.microsoft.com/office/drawing/2014/main" id="{B5B78861-9B09-4AB7-92F5-959C6DCC7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247900"/>
            <a:ext cx="381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sponse-0">
            <a:extLst xmlns:a="http://schemas.openxmlformats.org/drawingml/2006/main">
              <a:ext uri="{FF2B5EF4-FFF2-40B4-BE49-F238E27FC236}">
                <a16:creationId xmlns:a16="http://schemas.microsoft.com/office/drawing/2014/main" id="{C8580666-5EAE-4D0B-84D2-35E820822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133600"/>
            <a:ext cx="84010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1A14"/>
                </a:solidFill>
              </a:defRPr>
            </a:pPr>
            <a:r>
              <a:rPr sz="1500" b="0">
                <a:solidFill>
                  <a:srgbClr val="271A14"/>
                </a:solidFill>
              </a:rPr>
              <a:t>Réorganiser l’ordre des interventions et maintenir les entreprises alignées.</a:t>
            </a:r>
          </a:p>
        </p:txBody>
      </p:sp>
      <p:sp>
        <p:nvSpPr>
          <p:cNvPr id="8" name="issue-1">
            <a:extLst xmlns:a="http://schemas.openxmlformats.org/drawingml/2006/main">
              <a:ext uri="{FF2B5EF4-FFF2-40B4-BE49-F238E27FC236}">
                <a16:creationId xmlns:a16="http://schemas.microsoft.com/office/drawing/2014/main" id="{4E3AD2AD-BF8E-4DD5-910C-7BB65D9B6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2895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C684C"/>
                </a:solidFill>
              </a:defRPr>
            </a:pPr>
            <a:r>
              <a:rPr sz="1275" b="1">
                <a:solidFill>
                  <a:srgbClr val="5C684C"/>
                </a:solidFill>
              </a:rPr>
              <a:t>BUDGET</a:t>
            </a:r>
          </a:p>
        </p:txBody>
      </p:sp>
      <p:sp>
        <p:nvSpPr>
          <p:cNvPr id="9" name="issue-line-1">
            <a:extLst xmlns:a="http://schemas.openxmlformats.org/drawingml/2006/main">
              <a:ext uri="{FF2B5EF4-FFF2-40B4-BE49-F238E27FC236}">
                <a16:creationId xmlns:a16="http://schemas.microsoft.com/office/drawing/2014/main" id="{2716AC25-1339-419B-8CF4-4152A43E4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143250"/>
            <a:ext cx="381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esponse-1">
            <a:extLst xmlns:a="http://schemas.openxmlformats.org/drawingml/2006/main">
              <a:ext uri="{FF2B5EF4-FFF2-40B4-BE49-F238E27FC236}">
                <a16:creationId xmlns:a16="http://schemas.microsoft.com/office/drawing/2014/main" id="{89AC9A35-EB40-4142-A77C-84377168E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028950"/>
            <a:ext cx="84010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1A14"/>
                </a:solidFill>
              </a:defRPr>
            </a:pPr>
            <a:r>
              <a:rPr sz="1500" b="0">
                <a:solidFill>
                  <a:srgbClr val="271A14"/>
                </a:solidFill>
              </a:rPr>
              <a:t>Prioriser les dépenses essentielles et conserver une réserve d’adaptation.</a:t>
            </a:r>
          </a:p>
        </p:txBody>
      </p:sp>
      <p:sp>
        <p:nvSpPr>
          <p:cNvPr id="11" name="issue-2">
            <a:extLst xmlns:a="http://schemas.openxmlformats.org/drawingml/2006/main">
              <a:ext uri="{FF2B5EF4-FFF2-40B4-BE49-F238E27FC236}">
                <a16:creationId xmlns:a16="http://schemas.microsoft.com/office/drawing/2014/main" id="{03374540-A648-4FB1-A2B9-F6B173450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2430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MATÉRIEL</a:t>
            </a:r>
          </a:p>
        </p:txBody>
      </p:sp>
      <p:sp>
        <p:nvSpPr>
          <p:cNvPr id="12" name="issue-line-2">
            <a:extLst xmlns:a="http://schemas.openxmlformats.org/drawingml/2006/main">
              <a:ext uri="{FF2B5EF4-FFF2-40B4-BE49-F238E27FC236}">
                <a16:creationId xmlns:a16="http://schemas.microsoft.com/office/drawing/2014/main" id="{12B88BCF-2C9E-4945-8F6C-083B19CDB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038600"/>
            <a:ext cx="381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esponse-2">
            <a:extLst xmlns:a="http://schemas.openxmlformats.org/drawingml/2006/main">
              <a:ext uri="{FF2B5EF4-FFF2-40B4-BE49-F238E27FC236}">
                <a16:creationId xmlns:a16="http://schemas.microsoft.com/office/drawing/2014/main" id="{7E86EFA6-727D-45F2-86F8-DAF81F295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924300"/>
            <a:ext cx="84010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1A14"/>
                </a:solidFill>
              </a:defRPr>
            </a:pPr>
            <a:r>
              <a:rPr sz="1500" b="0">
                <a:solidFill>
                  <a:srgbClr val="271A14"/>
                </a:solidFill>
              </a:rPr>
              <a:t>Comparer les alternatives selon l’usage réel, la disponibilité et la maintenance.</a:t>
            </a:r>
          </a:p>
        </p:txBody>
      </p:sp>
      <p:sp>
        <p:nvSpPr>
          <p:cNvPr id="14" name="issue-3">
            <a:extLst xmlns:a="http://schemas.openxmlformats.org/drawingml/2006/main">
              <a:ext uri="{FF2B5EF4-FFF2-40B4-BE49-F238E27FC236}">
                <a16:creationId xmlns:a16="http://schemas.microsoft.com/office/drawing/2014/main" id="{0E269A6C-12B0-4F4F-9BDC-AE35B8AF5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19650"/>
            <a:ext cx="152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C684C"/>
                </a:solidFill>
              </a:defRPr>
            </a:pPr>
            <a:r>
              <a:rPr sz="1275" b="1">
                <a:solidFill>
                  <a:srgbClr val="5C684C"/>
                </a:solidFill>
              </a:rPr>
              <a:t>EXPLOITATION</a:t>
            </a:r>
          </a:p>
        </p:txBody>
      </p:sp>
      <p:sp>
        <p:nvSpPr>
          <p:cNvPr id="15" name="issue-line-3">
            <a:extLst xmlns:a="http://schemas.openxmlformats.org/drawingml/2006/main">
              <a:ext uri="{FF2B5EF4-FFF2-40B4-BE49-F238E27FC236}">
                <a16:creationId xmlns:a16="http://schemas.microsoft.com/office/drawing/2014/main" id="{C41C175C-49F9-4DEF-A92C-6B44DD8E9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933950"/>
            <a:ext cx="381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response-3">
            <a:extLst xmlns:a="http://schemas.openxmlformats.org/drawingml/2006/main">
              <a:ext uri="{FF2B5EF4-FFF2-40B4-BE49-F238E27FC236}">
                <a16:creationId xmlns:a16="http://schemas.microsoft.com/office/drawing/2014/main" id="{B701303E-1110-4AF4-957B-98B903CDA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19650"/>
            <a:ext cx="84010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1A14"/>
                </a:solidFill>
              </a:defRPr>
            </a:pPr>
            <a:r>
              <a:rPr sz="1500" b="0">
                <a:solidFill>
                  <a:srgbClr val="271A14"/>
                </a:solidFill>
              </a:rPr>
              <a:t>Ajuster l’offre, les routines et les stocks selon les retours du terrain.</a:t>
            </a:r>
          </a:p>
        </p:txBody>
      </p:sp>
      <p:sp>
        <p:nvSpPr>
          <p:cNvPr id="17" name="lesson">
            <a:extLst xmlns:a="http://schemas.openxmlformats.org/drawingml/2006/main">
              <a:ext uri="{FF2B5EF4-FFF2-40B4-BE49-F238E27FC236}">
                <a16:creationId xmlns:a16="http://schemas.microsoft.com/office/drawing/2014/main" id="{D2C8AE43-779D-4717-B0AB-EC417FAAB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848350"/>
            <a:ext cx="9258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3A1C0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esson-text">
            <a:extLst xmlns:a="http://schemas.openxmlformats.org/drawingml/2006/main">
              <a:ext uri="{FF2B5EF4-FFF2-40B4-BE49-F238E27FC236}">
                <a16:creationId xmlns:a16="http://schemas.microsoft.com/office/drawing/2014/main" id="{BDA210F3-F074-4873-AE1D-C2F573A8F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848350"/>
            <a:ext cx="8877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Décider vite, documenter clairement et protéger les priorités critiques.</a:t>
            </a:r>
          </a:p>
        </p:txBody>
      </p:sp>
      <p:sp>
        <p:nvSpPr>
          <p:cNvPr id="19" name="footer-left">
            <a:extLst xmlns:a="http://schemas.openxmlformats.org/drawingml/2006/main">
              <a:ext uri="{FF2B5EF4-FFF2-40B4-BE49-F238E27FC236}">
                <a16:creationId xmlns:a16="http://schemas.microsoft.com/office/drawing/2014/main" id="{B2EF96BA-68E0-4D56-A5DA-CA52CFE28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20" name="footer-num">
            <a:extLst xmlns:a="http://schemas.openxmlformats.org/drawingml/2006/main">
              <a:ext uri="{FF2B5EF4-FFF2-40B4-BE49-F238E27FC236}">
                <a16:creationId xmlns:a16="http://schemas.microsoft.com/office/drawing/2014/main" id="{041D7CCC-946B-4250-A4A9-4FD525EE0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7538706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3A1C0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">
            <a:extLst xmlns:a="http://schemas.openxmlformats.org/drawingml/2006/main">
              <a:ext uri="{FF2B5EF4-FFF2-40B4-BE49-F238E27FC236}">
                <a16:creationId xmlns:a16="http://schemas.microsoft.com/office/drawing/2014/main" id="{C0946F33-BD39-4D86-8298-17C361B3E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6A07E"/>
                </a:solidFill>
              </a:defRPr>
            </a:pPr>
            <a:r>
              <a:rPr sz="1125" b="1">
                <a:solidFill>
                  <a:srgbClr val="C6A07E"/>
                </a:solidFill>
              </a:rPr>
              <a:t>RÉSULTATS &amp; ENSEIGNEMENTS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310BDEA-068C-46ED-8DEF-E10D8146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04850"/>
            <a:ext cx="857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Le résultat dépasse l’ouverture du café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F91F55DC-EE9D-4D27-8D9E-E10415542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C6A07E"/>
                </a:solidFill>
              </a:defRPr>
            </a:pPr>
            <a:r>
              <a:rPr sz="1425" b="0">
                <a:solidFill>
                  <a:srgbClr val="C6A07E"/>
                </a:solidFill>
              </a:rPr>
              <a:t>Peekaboo démontre une capacité à conduire un projet réel jusqu’à son fonctionnement quotidien.</a:t>
            </a:r>
          </a:p>
        </p:txBody>
      </p:sp>
      <p:sp>
        <p:nvSpPr>
          <p:cNvPr id="4" name="result-0">
            <a:extLst xmlns:a="http://schemas.openxmlformats.org/drawingml/2006/main">
              <a:ext uri="{FF2B5EF4-FFF2-40B4-BE49-F238E27FC236}">
                <a16:creationId xmlns:a16="http://schemas.microsoft.com/office/drawing/2014/main" id="{1F858C1E-0216-477C-886B-13C86CDD5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33528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esult-text-0">
            <a:extLst xmlns:a="http://schemas.openxmlformats.org/drawingml/2006/main">
              <a:ext uri="{FF2B5EF4-FFF2-40B4-BE49-F238E27FC236}">
                <a16:creationId xmlns:a16="http://schemas.microsoft.com/office/drawing/2014/main" id="{96219388-47B9-46A9-8C9A-0815ACCDD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66950"/>
            <a:ext cx="2933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Ouverture réussie</a:t>
            </a:r>
          </a:p>
        </p:txBody>
      </p:sp>
      <p:sp>
        <p:nvSpPr>
          <p:cNvPr id="6" name="result-1">
            <a:extLst xmlns:a="http://schemas.openxmlformats.org/drawingml/2006/main">
              <a:ext uri="{FF2B5EF4-FFF2-40B4-BE49-F238E27FC236}">
                <a16:creationId xmlns:a16="http://schemas.microsoft.com/office/drawing/2014/main" id="{788C743F-78CF-4746-9672-4A36DF7C8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33600"/>
            <a:ext cx="33528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6E46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sult-text-1">
            <a:extLst xmlns:a="http://schemas.openxmlformats.org/drawingml/2006/main">
              <a:ext uri="{FF2B5EF4-FFF2-40B4-BE49-F238E27FC236}">
                <a16:creationId xmlns:a16="http://schemas.microsoft.com/office/drawing/2014/main" id="{00B14195-8121-4F4F-822E-D1060C1BB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66950"/>
            <a:ext cx="2933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Local entièrement transformé</a:t>
            </a:r>
          </a:p>
        </p:txBody>
      </p:sp>
      <p:sp>
        <p:nvSpPr>
          <p:cNvPr id="8" name="result-2">
            <a:extLst xmlns:a="http://schemas.openxmlformats.org/drawingml/2006/main">
              <a:ext uri="{FF2B5EF4-FFF2-40B4-BE49-F238E27FC236}">
                <a16:creationId xmlns:a16="http://schemas.microsoft.com/office/drawing/2014/main" id="{E6E6EE71-562D-4720-A7AC-C9B37D0D8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33600"/>
            <a:ext cx="33528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6E46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sult-text-2">
            <a:extLst xmlns:a="http://schemas.openxmlformats.org/drawingml/2006/main">
              <a:ext uri="{FF2B5EF4-FFF2-40B4-BE49-F238E27FC236}">
                <a16:creationId xmlns:a16="http://schemas.microsoft.com/office/drawing/2014/main" id="{B1CE5BBD-DD8D-470E-9ACE-201F6980C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2933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Identité cohérente et visible</a:t>
            </a:r>
          </a:p>
        </p:txBody>
      </p:sp>
      <p:sp>
        <p:nvSpPr>
          <p:cNvPr id="10" name="result-3">
            <a:extLst xmlns:a="http://schemas.openxmlformats.org/drawingml/2006/main">
              <a:ext uri="{FF2B5EF4-FFF2-40B4-BE49-F238E27FC236}">
                <a16:creationId xmlns:a16="http://schemas.microsoft.com/office/drawing/2014/main" id="{822421A5-4C49-4F05-AD26-D362D4787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33528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6E46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sult-text-3">
            <a:extLst xmlns:a="http://schemas.openxmlformats.org/drawingml/2006/main">
              <a:ext uri="{FF2B5EF4-FFF2-40B4-BE49-F238E27FC236}">
                <a16:creationId xmlns:a16="http://schemas.microsoft.com/office/drawing/2014/main" id="{53929AB7-4388-4E32-9B52-51B0E2CEE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71850"/>
            <a:ext cx="2933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Offre structurée avec partenaires locaux</a:t>
            </a:r>
          </a:p>
        </p:txBody>
      </p:sp>
      <p:sp>
        <p:nvSpPr>
          <p:cNvPr id="12" name="result-4">
            <a:extLst xmlns:a="http://schemas.openxmlformats.org/drawingml/2006/main">
              <a:ext uri="{FF2B5EF4-FFF2-40B4-BE49-F238E27FC236}">
                <a16:creationId xmlns:a16="http://schemas.microsoft.com/office/drawing/2014/main" id="{43C20298-F974-4E6E-B91B-F620EE10E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38500"/>
            <a:ext cx="33528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6E46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esult-text-4">
            <a:extLst xmlns:a="http://schemas.openxmlformats.org/drawingml/2006/main">
              <a:ext uri="{FF2B5EF4-FFF2-40B4-BE49-F238E27FC236}">
                <a16:creationId xmlns:a16="http://schemas.microsoft.com/office/drawing/2014/main" id="{D4332002-376A-4A0A-8F99-B82E7E097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71850"/>
            <a:ext cx="2933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Organisation opérationnelle créée</a:t>
            </a:r>
          </a:p>
        </p:txBody>
      </p:sp>
      <p:sp>
        <p:nvSpPr>
          <p:cNvPr id="14" name="result-5">
            <a:extLst xmlns:a="http://schemas.openxmlformats.org/drawingml/2006/main">
              <a:ext uri="{FF2B5EF4-FFF2-40B4-BE49-F238E27FC236}">
                <a16:creationId xmlns:a16="http://schemas.microsoft.com/office/drawing/2014/main" id="{BA48B7B2-351D-4B3E-B471-B99AA5CC0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238500"/>
            <a:ext cx="33528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6E46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sult-text-5">
            <a:extLst xmlns:a="http://schemas.openxmlformats.org/drawingml/2006/main">
              <a:ext uri="{FF2B5EF4-FFF2-40B4-BE49-F238E27FC236}">
                <a16:creationId xmlns:a16="http://schemas.microsoft.com/office/drawing/2014/main" id="{0F9CC900-6CE9-4AD0-81E1-1D7C7D57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71850"/>
            <a:ext cx="2933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Clientèle développée dans la durée</a:t>
            </a:r>
          </a:p>
        </p:txBody>
      </p:sp>
      <p:sp>
        <p:nvSpPr>
          <p:cNvPr id="16" name="skills-title">
            <a:extLst xmlns:a="http://schemas.openxmlformats.org/drawingml/2006/main">
              <a:ext uri="{FF2B5EF4-FFF2-40B4-BE49-F238E27FC236}">
                <a16:creationId xmlns:a16="http://schemas.microsoft.com/office/drawing/2014/main" id="{3769E308-6CFE-48B3-8458-5807DE9FD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6A07E"/>
                </a:solidFill>
              </a:defRPr>
            </a:pPr>
            <a:r>
              <a:rPr sz="1200" b="1">
                <a:solidFill>
                  <a:srgbClr val="C6A07E"/>
                </a:solidFill>
              </a:rPr>
              <a:t>COMPÉTENCES DÉMONTRÉES</a:t>
            </a:r>
          </a:p>
        </p:txBody>
      </p:sp>
      <p:sp>
        <p:nvSpPr>
          <p:cNvPr id="17" name="skills">
            <a:extLst xmlns:a="http://schemas.openxmlformats.org/drawingml/2006/main">
              <a:ext uri="{FF2B5EF4-FFF2-40B4-BE49-F238E27FC236}">
                <a16:creationId xmlns:a16="http://schemas.microsoft.com/office/drawing/2014/main" id="{952C5AC7-D6B0-42F7-9A58-1625DFB8E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972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Gestion de projet • planification • budget • coordination • négociation • organisation • communication • résolution de problèmes</a:t>
            </a:r>
          </a:p>
        </p:txBody>
      </p:sp>
      <p:sp>
        <p:nvSpPr>
          <p:cNvPr id="18" name="closing">
            <a:extLst xmlns:a="http://schemas.openxmlformats.org/drawingml/2006/main">
              <a:ext uri="{FF2B5EF4-FFF2-40B4-BE49-F238E27FC236}">
                <a16:creationId xmlns:a16="http://schemas.microsoft.com/office/drawing/2014/main" id="{F4B6B7D2-995B-4CAA-894E-D80523CBD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981700"/>
            <a:ext cx="975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C6A07E"/>
                </a:solidFill>
              </a:defRPr>
            </a:pPr>
            <a:r>
              <a:rPr sz="1800" b="0">
                <a:solidFill>
                  <a:srgbClr val="C6A07E"/>
                </a:solidFill>
              </a:rPr>
              <a:t>Une vision transformée en lieu, en marque et en expérience client.</a:t>
            </a:r>
          </a:p>
        </p:txBody>
      </p:sp>
      <p:sp>
        <p:nvSpPr>
          <p:cNvPr id="19" name="footer-left">
            <a:extLst xmlns:a="http://schemas.openxmlformats.org/drawingml/2006/main">
              <a:ext uri="{FF2B5EF4-FFF2-40B4-BE49-F238E27FC236}">
                <a16:creationId xmlns:a16="http://schemas.microsoft.com/office/drawing/2014/main" id="{5B757488-4687-4404-B4A5-4C20A4B3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20" name="footer-num">
            <a:extLst xmlns:a="http://schemas.openxmlformats.org/drawingml/2006/main">
              <a:ext uri="{FF2B5EF4-FFF2-40B4-BE49-F238E27FC236}">
                <a16:creationId xmlns:a16="http://schemas.microsoft.com/office/drawing/2014/main" id="{B507B8FC-A934-4E57-BF8E-B0AF20AF3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8536009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">
            <a:extLst xmlns:a="http://schemas.openxmlformats.org/drawingml/2006/main">
              <a:ext uri="{FF2B5EF4-FFF2-40B4-BE49-F238E27FC236}">
                <a16:creationId xmlns:a16="http://schemas.microsoft.com/office/drawing/2014/main" id="{7A883785-9CC5-4604-A690-2B2420434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LE PROJET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3910F62-7BB3-46AC-A306-63CE98DD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50’000 CHF pour passer d’un local vide à un café opérationnel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7F35786B-8810-46B5-BC6D-7E1D156E9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Une réalisation qui combine vision, coordination, budget, marque et exploitation.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E53C7CCE-14FE-4EC5-AF48-40FE48635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0">
            <a:extLst xmlns:a="http://schemas.openxmlformats.org/drawingml/2006/main">
              <a:ext uri="{FF2B5EF4-FFF2-40B4-BE49-F238E27FC236}">
                <a16:creationId xmlns:a16="http://schemas.microsoft.com/office/drawing/2014/main" id="{8A29D40C-B445-4C16-8660-149254988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2343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D59A43"/>
                </a:solidFill>
              </a:defRPr>
            </a:pPr>
            <a:r>
              <a:rPr sz="2850" b="1">
                <a:solidFill>
                  <a:srgbClr val="D59A43"/>
                </a:solidFill>
              </a:rPr>
              <a:t>50’000 CHF</a:t>
            </a:r>
          </a:p>
        </p:txBody>
      </p:sp>
      <p:sp>
        <p:nvSpPr>
          <p:cNvPr id="6" name="metric-label-0">
            <a:extLst xmlns:a="http://schemas.openxmlformats.org/drawingml/2006/main">
              <a:ext uri="{FF2B5EF4-FFF2-40B4-BE49-F238E27FC236}">
                <a16:creationId xmlns:a16="http://schemas.microsoft.com/office/drawing/2014/main" id="{51767708-198C-4550-B904-AB96DA7BC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2343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F625B"/>
                </a:solidFill>
              </a:defRPr>
            </a:pPr>
            <a:r>
              <a:rPr sz="1275" b="0">
                <a:solidFill>
                  <a:srgbClr val="6F625B"/>
                </a:solidFill>
              </a:rPr>
              <a:t>Budget global piloté</a:t>
            </a:r>
          </a:p>
        </p:txBody>
      </p:sp>
      <p:sp>
        <p:nvSpPr>
          <p:cNvPr id="7" name="metric-line-0">
            <a:extLst xmlns:a="http://schemas.openxmlformats.org/drawingml/2006/main">
              <a:ext uri="{FF2B5EF4-FFF2-40B4-BE49-F238E27FC236}">
                <a16:creationId xmlns:a16="http://schemas.microsoft.com/office/drawing/2014/main" id="{A53B7AD1-F373-4546-B2D7-D1AFDBBA6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95700"/>
            <a:ext cx="1162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1">
            <a:extLst xmlns:a="http://schemas.openxmlformats.org/drawingml/2006/main">
              <a:ext uri="{FF2B5EF4-FFF2-40B4-BE49-F238E27FC236}">
                <a16:creationId xmlns:a16="http://schemas.microsoft.com/office/drawing/2014/main" id="{95D72E69-AB6E-42D0-8969-510D2167A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286000"/>
            <a:ext cx="2343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4 ans</a:t>
            </a:r>
          </a:p>
        </p:txBody>
      </p:sp>
      <p:sp>
        <p:nvSpPr>
          <p:cNvPr id="9" name="metric-label-1">
            <a:extLst xmlns:a="http://schemas.openxmlformats.org/drawingml/2006/main">
              <a:ext uri="{FF2B5EF4-FFF2-40B4-BE49-F238E27FC236}">
                <a16:creationId xmlns:a16="http://schemas.microsoft.com/office/drawing/2014/main" id="{FAFBF6E9-5DDC-4B81-A603-91D83F3B0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990850"/>
            <a:ext cx="2343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F625B"/>
                </a:solidFill>
              </a:defRPr>
            </a:pPr>
            <a:r>
              <a:rPr sz="1275" b="0">
                <a:solidFill>
                  <a:srgbClr val="6F625B"/>
                </a:solidFill>
              </a:rPr>
              <a:t>Conception, ouverture et consolidation</a:t>
            </a:r>
          </a:p>
        </p:txBody>
      </p:sp>
      <p:sp>
        <p:nvSpPr>
          <p:cNvPr id="10" name="metric-line-1">
            <a:extLst xmlns:a="http://schemas.openxmlformats.org/drawingml/2006/main">
              <a:ext uri="{FF2B5EF4-FFF2-40B4-BE49-F238E27FC236}">
                <a16:creationId xmlns:a16="http://schemas.microsoft.com/office/drawing/2014/main" id="{FF11488C-388D-4208-B8CD-B864F117C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695700"/>
            <a:ext cx="1162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etric-2">
            <a:extLst xmlns:a="http://schemas.openxmlformats.org/drawingml/2006/main">
              <a:ext uri="{FF2B5EF4-FFF2-40B4-BE49-F238E27FC236}">
                <a16:creationId xmlns:a16="http://schemas.microsoft.com/office/drawing/2014/main" id="{0CECBA60-CF44-43E0-93CF-121E7E3B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286000"/>
            <a:ext cx="2343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1 lieu</a:t>
            </a:r>
          </a:p>
        </p:txBody>
      </p:sp>
      <p:sp>
        <p:nvSpPr>
          <p:cNvPr id="12" name="metric-label-2">
            <a:extLst xmlns:a="http://schemas.openxmlformats.org/drawingml/2006/main">
              <a:ext uri="{FF2B5EF4-FFF2-40B4-BE49-F238E27FC236}">
                <a16:creationId xmlns:a16="http://schemas.microsoft.com/office/drawing/2014/main" id="{50FDB6EB-1191-45C9-A543-EFE2613B2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90850"/>
            <a:ext cx="2343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F625B"/>
                </a:solidFill>
              </a:defRPr>
            </a:pPr>
            <a:r>
              <a:rPr sz="1275" b="0">
                <a:solidFill>
                  <a:srgbClr val="6F625B"/>
                </a:solidFill>
              </a:rPr>
              <a:t>Rue de la Pontaise 46, Lausanne</a:t>
            </a:r>
          </a:p>
        </p:txBody>
      </p:sp>
      <p:sp>
        <p:nvSpPr>
          <p:cNvPr id="13" name="metric-line-2">
            <a:extLst xmlns:a="http://schemas.openxmlformats.org/drawingml/2006/main">
              <a:ext uri="{FF2B5EF4-FFF2-40B4-BE49-F238E27FC236}">
                <a16:creationId xmlns:a16="http://schemas.microsoft.com/office/drawing/2014/main" id="{970F9C24-3C12-4018-ABC8-D299B50D0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695700"/>
            <a:ext cx="1162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3">
            <a:extLst xmlns:a="http://schemas.openxmlformats.org/drawingml/2006/main">
              <a:ext uri="{FF2B5EF4-FFF2-40B4-BE49-F238E27FC236}">
                <a16:creationId xmlns:a16="http://schemas.microsoft.com/office/drawing/2014/main" id="{F400C6AD-3195-437F-B5ED-2E2DF147E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286000"/>
            <a:ext cx="2343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360°</a:t>
            </a:r>
          </a:p>
        </p:txBody>
      </p:sp>
      <p:sp>
        <p:nvSpPr>
          <p:cNvPr id="15" name="metric-label-3">
            <a:extLst xmlns:a="http://schemas.openxmlformats.org/drawingml/2006/main">
              <a:ext uri="{FF2B5EF4-FFF2-40B4-BE49-F238E27FC236}">
                <a16:creationId xmlns:a16="http://schemas.microsoft.com/office/drawing/2014/main" id="{06164909-D54C-4A80-95BC-F38E3FA47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990850"/>
            <a:ext cx="2343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F625B"/>
                </a:solidFill>
              </a:defRPr>
            </a:pPr>
            <a:r>
              <a:rPr sz="1275" b="0">
                <a:solidFill>
                  <a:srgbClr val="6F625B"/>
                </a:solidFill>
              </a:rPr>
              <a:t>Travaux, fournisseurs, identité et opérations</a:t>
            </a:r>
          </a:p>
        </p:txBody>
      </p:sp>
      <p:sp>
        <p:nvSpPr>
          <p:cNvPr id="16" name="metric-line-3">
            <a:extLst xmlns:a="http://schemas.openxmlformats.org/drawingml/2006/main">
              <a:ext uri="{FF2B5EF4-FFF2-40B4-BE49-F238E27FC236}">
                <a16:creationId xmlns:a16="http://schemas.microsoft.com/office/drawing/2014/main" id="{1D4760EE-DF04-46B1-BB74-CF8E7ECB0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695700"/>
            <a:ext cx="11620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ummary">
            <a:extLst xmlns:a="http://schemas.openxmlformats.org/drawingml/2006/main">
              <a:ext uri="{FF2B5EF4-FFF2-40B4-BE49-F238E27FC236}">
                <a16:creationId xmlns:a16="http://schemas.microsoft.com/office/drawing/2014/main" id="{BA250F5E-BABA-41F0-B610-7EBB049BF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476750"/>
            <a:ext cx="10020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271A14"/>
                </a:solidFill>
              </a:defRPr>
            </a:pPr>
            <a:r>
              <a:rPr sz="1800" b="0">
                <a:solidFill>
                  <a:srgbClr val="271A14"/>
                </a:solidFill>
              </a:rPr>
              <a:t>Le projet ne s’est pas arrêté à l’ouverture : il a fallu créer une expérience reconnaissable, une offre cohérente et une organisation capable de fonctionner au quotidien.</a:t>
            </a:r>
          </a:p>
        </p:txBody>
      </p:sp>
      <p:sp>
        <p:nvSpPr>
          <p:cNvPr id="18" name="footer-left">
            <a:extLst xmlns:a="http://schemas.openxmlformats.org/drawingml/2006/main">
              <a:ext uri="{FF2B5EF4-FFF2-40B4-BE49-F238E27FC236}">
                <a16:creationId xmlns:a16="http://schemas.microsoft.com/office/drawing/2014/main" id="{219ED420-0346-4EF0-B86C-FB07F3812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19" name="footer-num">
            <a:extLst xmlns:a="http://schemas.openxmlformats.org/drawingml/2006/main">
              <a:ext uri="{FF2B5EF4-FFF2-40B4-BE49-F238E27FC236}">
                <a16:creationId xmlns:a16="http://schemas.microsoft.com/office/drawing/2014/main" id="{C328D32C-C796-458E-81BB-E057F023C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6606560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kicker">
            <a:extLst xmlns:a="http://schemas.openxmlformats.org/drawingml/2006/main">
              <a:ext uri="{FF2B5EF4-FFF2-40B4-BE49-F238E27FC236}">
                <a16:creationId xmlns:a16="http://schemas.microsoft.com/office/drawing/2014/main" id="{4232EDC6-9D95-46B0-9861-9DFF8E74A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L’IDÉE ET LA VISION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5D29963-918B-43D3-AB0B-4583D9D2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Un petit café niché au cœur de Lausanne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393F953D-5979-423D-956D-30B7E3D76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La promesse : une expérience simple, chaleureuse et immédiatement reconnaissable.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E594D120-AA24-47C6-A6D1-B35FAB09C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f9d772d2c34ce1"/>
          <a:stretch xmlns:a="http://schemas.openxmlformats.org/drawingml/2006/main"/>
        </p:blipFill>
        <p:spPr>
          <a:xfrm xmlns:a="http://schemas.openxmlformats.org/drawingml/2006/main">
            <a:off x="685800" y="2115199"/>
            <a:ext cx="4857750" cy="1656051"/>
          </a:xfrm>
          <a:prstGeom xmlns:a="http://schemas.openxmlformats.org/drawingml/2006/main" prst="rect">
            <a:avLst/>
          </a:prstGeom>
        </p:spPr>
      </p:pic>
      <p:sp>
        <p:nvSpPr>
          <p:cNvPr id="6" name="vision-quote">
            <a:extLst xmlns:a="http://schemas.openxmlformats.org/drawingml/2006/main">
              <a:ext uri="{FF2B5EF4-FFF2-40B4-BE49-F238E27FC236}">
                <a16:creationId xmlns:a16="http://schemas.microsoft.com/office/drawing/2014/main" id="{A22DEDEF-8315-41BF-8A15-4C5E0EE1B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52650"/>
            <a:ext cx="4857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A1C0C"/>
                </a:solidFill>
              </a:defRPr>
            </a:pPr>
            <a:r>
              <a:rPr sz="1950" b="1">
                <a:solidFill>
                  <a:srgbClr val="3A1C0C"/>
                </a:solidFill>
              </a:rPr>
              <a:t>« Allier l’arôme d’un café soigneusement sélectionné à une atmosphère conviviale et chaleureuse. »</a:t>
            </a:r>
          </a:p>
        </p:txBody>
      </p:sp>
      <p:sp>
        <p:nvSpPr>
          <p:cNvPr id="7" name="bullet-dot">
            <a:extLst xmlns:a="http://schemas.openxmlformats.org/drawingml/2006/main">
              <a:ext uri="{FF2B5EF4-FFF2-40B4-BE49-F238E27FC236}">
                <a16:creationId xmlns:a16="http://schemas.microsoft.com/office/drawing/2014/main" id="{E0315DC2-93C9-490D-A401-453F5F520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100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ullet">
            <a:extLst xmlns:a="http://schemas.openxmlformats.org/drawingml/2006/main">
              <a:ext uri="{FF2B5EF4-FFF2-40B4-BE49-F238E27FC236}">
                <a16:creationId xmlns:a16="http://schemas.microsoft.com/office/drawing/2014/main" id="{86B107AF-06F3-40D4-BAD2-A748F15AC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7147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1A14"/>
                </a:solidFill>
              </a:defRPr>
            </a:pPr>
            <a:r>
              <a:rPr sz="1500" b="0">
                <a:solidFill>
                  <a:srgbClr val="271A14"/>
                </a:solidFill>
              </a:rPr>
              <a:t>Une identité accessible et mémorable</a:t>
            </a:r>
          </a:p>
        </p:txBody>
      </p:sp>
      <p:sp>
        <p:nvSpPr>
          <p:cNvPr id="9" name="bullet-dot">
            <a:extLst xmlns:a="http://schemas.openxmlformats.org/drawingml/2006/main">
              <a:ext uri="{FF2B5EF4-FFF2-40B4-BE49-F238E27FC236}">
                <a16:creationId xmlns:a16="http://schemas.microsoft.com/office/drawing/2014/main" id="{CCC25A78-7775-4E15-97ED-C9EC47718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05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ullet">
            <a:extLst xmlns:a="http://schemas.openxmlformats.org/drawingml/2006/main">
              <a:ext uri="{FF2B5EF4-FFF2-40B4-BE49-F238E27FC236}">
                <a16:creationId xmlns:a16="http://schemas.microsoft.com/office/drawing/2014/main" id="{59BB4A80-1C30-4FC7-9A60-12C59DBE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100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1A14"/>
                </a:solidFill>
              </a:defRPr>
            </a:pPr>
            <a:r>
              <a:rPr sz="1500" b="0">
                <a:solidFill>
                  <a:srgbClr val="271A14"/>
                </a:solidFill>
              </a:rPr>
              <a:t>Une offre soignée avec des partenaires locaux</a:t>
            </a:r>
          </a:p>
        </p:txBody>
      </p:sp>
      <p:sp>
        <p:nvSpPr>
          <p:cNvPr id="11" name="bullet-dot">
            <a:extLst xmlns:a="http://schemas.openxmlformats.org/drawingml/2006/main">
              <a:ext uri="{FF2B5EF4-FFF2-40B4-BE49-F238E27FC236}">
                <a16:creationId xmlns:a16="http://schemas.microsoft.com/office/drawing/2014/main" id="{29CFF38D-A2B4-47CE-B9B6-E8453AA85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006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0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">
            <a:extLst xmlns:a="http://schemas.openxmlformats.org/drawingml/2006/main">
              <a:ext uri="{FF2B5EF4-FFF2-40B4-BE49-F238E27FC236}">
                <a16:creationId xmlns:a16="http://schemas.microsoft.com/office/drawing/2014/main" id="{CBDD2257-E782-476C-81FF-888300E8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7053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1A14"/>
                </a:solidFill>
              </a:defRPr>
            </a:pPr>
            <a:r>
              <a:rPr sz="1500" b="0">
                <a:solidFill>
                  <a:srgbClr val="271A14"/>
                </a:solidFill>
              </a:rPr>
              <a:t>Un lieu où l’on se sent rapidement chez soi</a:t>
            </a:r>
          </a:p>
        </p:txBody>
      </p:sp>
      <p:sp>
        <p:nvSpPr>
          <p:cNvPr id="13" name="footer-left">
            <a:extLst xmlns:a="http://schemas.openxmlformats.org/drawingml/2006/main">
              <a:ext uri="{FF2B5EF4-FFF2-40B4-BE49-F238E27FC236}">
                <a16:creationId xmlns:a16="http://schemas.microsoft.com/office/drawing/2014/main" id="{ADC3153C-5193-4711-9432-1F6030255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14" name="footer-num">
            <a:extLst xmlns:a="http://schemas.openxmlformats.org/drawingml/2006/main">
              <a:ext uri="{FF2B5EF4-FFF2-40B4-BE49-F238E27FC236}">
                <a16:creationId xmlns:a16="http://schemas.microsoft.com/office/drawing/2014/main" id="{1DD4053F-49E9-47B0-A4A3-31A86FE00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3979816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">
            <a:extLst xmlns:a="http://schemas.openxmlformats.org/drawingml/2006/main">
              <a:ext uri="{FF2B5EF4-FFF2-40B4-BE49-F238E27FC236}">
                <a16:creationId xmlns:a16="http://schemas.microsoft.com/office/drawing/2014/main" id="{2C767C16-7F87-4918-80A1-5318B9BE0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LE BESOIN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BF61D32-5A62-42E4-85DA-6E1671B3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L’emplacement relie quartier, mobilité et vie locale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1CE419C4-95D9-4E50-8552-222A23BFA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Peekaboo se situe entre le Palais de Beaulieu et les Plaines-du-Loup.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2EE0335C-2FC9-4AA6-B1AE-308F08FBC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ocation-band">
            <a:extLst xmlns:a="http://schemas.openxmlformats.org/drawingml/2006/main">
              <a:ext uri="{FF2B5EF4-FFF2-40B4-BE49-F238E27FC236}">
                <a16:creationId xmlns:a16="http://schemas.microsoft.com/office/drawing/2014/main" id="{1BA4B369-5D99-4CE5-B4BF-C4DF4E351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1162050"/>
          </a:xfrm>
          <a:prstGeom xmlns:a="http://schemas.openxmlformats.org/drawingml/2006/main" prst="roundRect">
            <a:avLst>
              <a:gd name="adj" fmla="val 9836"/>
            </a:avLst>
          </a:prstGeom>
          <a:solidFill xmlns:a="http://schemas.openxmlformats.org/drawingml/2006/main">
            <a:srgbClr val="3A1C0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ddress">
            <a:extLst xmlns:a="http://schemas.openxmlformats.org/drawingml/2006/main">
              <a:ext uri="{FF2B5EF4-FFF2-40B4-BE49-F238E27FC236}">
                <a16:creationId xmlns:a16="http://schemas.microsoft.com/office/drawing/2014/main" id="{24BC2532-9D42-4567-A6AF-FEF7B369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66950"/>
            <a:ext cx="457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RUE DE LA PONTAISE 46</a:t>
            </a:r>
          </a:p>
        </p:txBody>
      </p:sp>
      <p:sp>
        <p:nvSpPr>
          <p:cNvPr id="7" name="access">
            <a:extLst xmlns:a="http://schemas.openxmlformats.org/drawingml/2006/main">
              <a:ext uri="{FF2B5EF4-FFF2-40B4-BE49-F238E27FC236}">
                <a16:creationId xmlns:a16="http://schemas.microsoft.com/office/drawing/2014/main" id="{7EBA9424-507C-4C7A-826F-90DA66F89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2415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C6A07E"/>
                </a:solidFill>
              </a:defRPr>
            </a:pPr>
            <a:r>
              <a:rPr sz="1425" b="1">
                <a:solidFill>
                  <a:srgbClr val="C6A07E"/>
                </a:solidFill>
              </a:rPr>
              <a:t>BUS 1 • 3 • 20 • 21</a:t>
            </a:r>
          </a:p>
        </p:txBody>
      </p:sp>
      <p:sp>
        <p:nvSpPr>
          <p:cNvPr id="8" name="positioning">
            <a:extLst xmlns:a="http://schemas.openxmlformats.org/drawingml/2006/main">
              <a:ext uri="{FF2B5EF4-FFF2-40B4-BE49-F238E27FC236}">
                <a16:creationId xmlns:a16="http://schemas.microsoft.com/office/drawing/2014/main" id="{ADBB6132-886D-41F9-9036-EE5E051BB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479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Une adresse facilement accessible, pensée pour une clientèle de quartier, de passage et de proximité.</a:t>
            </a:r>
          </a:p>
        </p:txBody>
      </p:sp>
      <p:sp>
        <p:nvSpPr>
          <p:cNvPr id="9" name="bullet-dot">
            <a:extLst xmlns:a="http://schemas.openxmlformats.org/drawingml/2006/main">
              <a:ext uri="{FF2B5EF4-FFF2-40B4-BE49-F238E27FC236}">
                <a16:creationId xmlns:a16="http://schemas.microsoft.com/office/drawing/2014/main" id="{DE59E4BA-EB36-4498-A897-4084CFB46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24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ullet">
            <a:extLst xmlns:a="http://schemas.openxmlformats.org/drawingml/2006/main">
              <a:ext uri="{FF2B5EF4-FFF2-40B4-BE49-F238E27FC236}">
                <a16:creationId xmlns:a16="http://schemas.microsoft.com/office/drawing/2014/main" id="{5E31C7CC-12D0-4C82-BCBC-87DB4D20E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8290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1A14"/>
                </a:solidFill>
              </a:defRPr>
            </a:pPr>
            <a:r>
              <a:rPr sz="1575" b="0">
                <a:solidFill>
                  <a:srgbClr val="271A14"/>
                </a:solidFill>
              </a:rPr>
              <a:t>Un accueil tôt le matin</a:t>
            </a:r>
          </a:p>
        </p:txBody>
      </p:sp>
      <p:sp>
        <p:nvSpPr>
          <p:cNvPr id="11" name="bullet-dot">
            <a:extLst xmlns:a="http://schemas.openxmlformats.org/drawingml/2006/main">
              <a:ext uri="{FF2B5EF4-FFF2-40B4-BE49-F238E27FC236}">
                <a16:creationId xmlns:a16="http://schemas.microsoft.com/office/drawing/2014/main" id="{72CD2292-AB76-4267-9000-D141BC234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24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">
            <a:extLst xmlns:a="http://schemas.openxmlformats.org/drawingml/2006/main">
              <a:ext uri="{FF2B5EF4-FFF2-40B4-BE49-F238E27FC236}">
                <a16:creationId xmlns:a16="http://schemas.microsoft.com/office/drawing/2014/main" id="{63BBA6C6-B090-4D69-B6CD-EC5939977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82905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1A14"/>
                </a:solidFill>
              </a:defRPr>
            </a:pPr>
            <a:r>
              <a:rPr sz="1575" b="0">
                <a:solidFill>
                  <a:srgbClr val="271A14"/>
                </a:solidFill>
              </a:rPr>
              <a:t>Une pause de proximité</a:t>
            </a:r>
          </a:p>
        </p:txBody>
      </p:sp>
      <p:sp>
        <p:nvSpPr>
          <p:cNvPr id="13" name="bullet-dot">
            <a:extLst xmlns:a="http://schemas.openxmlformats.org/drawingml/2006/main">
              <a:ext uri="{FF2B5EF4-FFF2-40B4-BE49-F238E27FC236}">
                <a16:creationId xmlns:a16="http://schemas.microsoft.com/office/drawing/2014/main" id="{4ED8D654-AD8C-4814-AFFC-295C82C47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053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ullet">
            <a:extLst xmlns:a="http://schemas.openxmlformats.org/drawingml/2006/main">
              <a:ext uri="{FF2B5EF4-FFF2-40B4-BE49-F238E27FC236}">
                <a16:creationId xmlns:a16="http://schemas.microsoft.com/office/drawing/2014/main" id="{912F32E9-1CF8-46E7-9EA2-124A86B6D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61010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1A14"/>
                </a:solidFill>
              </a:defRPr>
            </a:pPr>
            <a:r>
              <a:rPr sz="1575" b="0">
                <a:solidFill>
                  <a:srgbClr val="271A14"/>
                </a:solidFill>
              </a:rPr>
              <a:t>Une offre sur place et à l’emporter</a:t>
            </a:r>
          </a:p>
        </p:txBody>
      </p:sp>
      <p:sp>
        <p:nvSpPr>
          <p:cNvPr id="15" name="bullet-dot">
            <a:extLst xmlns:a="http://schemas.openxmlformats.org/drawingml/2006/main">
              <a:ext uri="{FF2B5EF4-FFF2-40B4-BE49-F238E27FC236}">
                <a16:creationId xmlns:a16="http://schemas.microsoft.com/office/drawing/2014/main" id="{44EC0C86-8920-4564-9A8B-F587B4EC3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7053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bullet">
            <a:extLst xmlns:a="http://schemas.openxmlformats.org/drawingml/2006/main">
              <a:ext uri="{FF2B5EF4-FFF2-40B4-BE49-F238E27FC236}">
                <a16:creationId xmlns:a16="http://schemas.microsoft.com/office/drawing/2014/main" id="{C3CEC70D-B1CE-4E27-855A-351B916F3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610100"/>
            <a:ext cx="4552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71A14"/>
                </a:solidFill>
              </a:defRPr>
            </a:pPr>
            <a:r>
              <a:rPr sz="1575" b="0">
                <a:solidFill>
                  <a:srgbClr val="271A14"/>
                </a:solidFill>
              </a:rPr>
              <a:t>Une atmosphère calme et conviviale</a:t>
            </a:r>
          </a:p>
        </p:txBody>
      </p:sp>
      <p:sp>
        <p:nvSpPr>
          <p:cNvPr id="17" name="footer-left">
            <a:extLst xmlns:a="http://schemas.openxmlformats.org/drawingml/2006/main">
              <a:ext uri="{FF2B5EF4-FFF2-40B4-BE49-F238E27FC236}">
                <a16:creationId xmlns:a16="http://schemas.microsoft.com/office/drawing/2014/main" id="{F75E4FF2-BD59-466C-828C-572124C32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18" name="footer-num">
            <a:extLst xmlns:a="http://schemas.openxmlformats.org/drawingml/2006/main">
              <a:ext uri="{FF2B5EF4-FFF2-40B4-BE49-F238E27FC236}">
                <a16:creationId xmlns:a16="http://schemas.microsoft.com/office/drawing/2014/main" id="{98640FE3-DC2B-4E9D-8C92-D8872EBDA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453480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A1C0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">
            <a:extLst xmlns:a="http://schemas.openxmlformats.org/drawingml/2006/main">
              <a:ext uri="{FF2B5EF4-FFF2-40B4-BE49-F238E27FC236}">
                <a16:creationId xmlns:a16="http://schemas.microsoft.com/office/drawing/2014/main" id="{01C09FE3-0FBF-40D9-BB42-280FF64E1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6A07E"/>
                </a:solidFill>
              </a:defRPr>
            </a:pPr>
            <a:r>
              <a:rPr sz="1125" b="1">
                <a:solidFill>
                  <a:srgbClr val="C6A07E"/>
                </a:solidFill>
              </a:rPr>
              <a:t>AMÉNAGEMENT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CAD0EFA-602E-44FA-B061-FB9456C3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04850"/>
            <a:ext cx="857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La transformation rend le projet tangible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7A5DDD5C-B4D0-487A-8A70-241430F27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A07E"/>
                </a:solidFill>
              </a:defRPr>
            </a:pPr>
            <a:r>
              <a:rPr sz="1350" b="0">
                <a:solidFill>
                  <a:srgbClr val="C6A07E"/>
                </a:solidFill>
              </a:rPr>
              <a:t>Le même lieu, passé d’un espace vide à une expérience accueillante et exploitable.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58abf32215438a"/>
          <a:srcRect xmlns:a="http://schemas.openxmlformats.org/drawingml/2006/main" l="0" t="3186" r="0" b="318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962150"/>
            <a:ext cx="5181600" cy="3638550"/>
          </a:xfrm>
          <a:prstGeom xmlns:a="http://schemas.openxmlformats.org/drawingml/2006/main" prst="rect">
            <a:avLst/>
          </a:prstGeom>
        </p:spPr>
      </p:pic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2bfc2af6454777"/>
          <a:srcRect xmlns:a="http://schemas.openxmlformats.org/drawingml/2006/main" l="0" t="3186" r="0" b="318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0" y="1962150"/>
            <a:ext cx="5181600" cy="3638550"/>
          </a:xfrm>
          <a:prstGeom xmlns:a="http://schemas.openxmlformats.org/drawingml/2006/main" prst="rect">
            <a:avLst/>
          </a:prstGeom>
        </p:spPr>
      </p:pic>
      <p:sp>
        <p:nvSpPr>
          <p:cNvPr id="6" name="before-label">
            <a:extLst xmlns:a="http://schemas.openxmlformats.org/drawingml/2006/main">
              <a:ext uri="{FF2B5EF4-FFF2-40B4-BE49-F238E27FC236}">
                <a16:creationId xmlns:a16="http://schemas.microsoft.com/office/drawing/2014/main" id="{D92412AF-AB49-405F-BED1-43AD29E7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10668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0000">
              <a:alpha val="6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before-text">
            <a:extLst xmlns:a="http://schemas.openxmlformats.org/drawingml/2006/main">
              <a:ext uri="{FF2B5EF4-FFF2-40B4-BE49-F238E27FC236}">
                <a16:creationId xmlns:a16="http://schemas.microsoft.com/office/drawing/2014/main" id="{AACDE339-C2BB-432C-B198-1E85684C9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1066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AVANT</a:t>
            </a:r>
          </a:p>
        </p:txBody>
      </p:sp>
      <p:sp>
        <p:nvSpPr>
          <p:cNvPr id="8" name="after-label">
            <a:extLst xmlns:a="http://schemas.openxmlformats.org/drawingml/2006/main">
              <a:ext uri="{FF2B5EF4-FFF2-40B4-BE49-F238E27FC236}">
                <a16:creationId xmlns:a16="http://schemas.microsoft.com/office/drawing/2014/main" id="{8A4899D3-121A-4167-BCBE-62D14DB7A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33600"/>
            <a:ext cx="10668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68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after-text">
            <a:extLst xmlns:a="http://schemas.openxmlformats.org/drawingml/2006/main">
              <a:ext uri="{FF2B5EF4-FFF2-40B4-BE49-F238E27FC236}">
                <a16:creationId xmlns:a16="http://schemas.microsoft.com/office/drawing/2014/main" id="{8A681DA4-5A8D-4865-9B79-819715D11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33600"/>
            <a:ext cx="1066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APRÈS</a:t>
            </a:r>
          </a:p>
        </p:txBody>
      </p:sp>
      <p:sp>
        <p:nvSpPr>
          <p:cNvPr id="10" name="caption">
            <a:extLst xmlns:a="http://schemas.openxmlformats.org/drawingml/2006/main">
              <a:ext uri="{FF2B5EF4-FFF2-40B4-BE49-F238E27FC236}">
                <a16:creationId xmlns:a16="http://schemas.microsoft.com/office/drawing/2014/main" id="{12A71D47-2B6C-40F2-8608-84B61154A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10972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Organisation du mobilier • ambiance chaleureuse • parcours client • intégration du matériel</a:t>
            </a:r>
          </a:p>
        </p:txBody>
      </p:sp>
      <p:sp>
        <p:nvSpPr>
          <p:cNvPr id="11" name="footer-left">
            <a:extLst xmlns:a="http://schemas.openxmlformats.org/drawingml/2006/main">
              <a:ext uri="{FF2B5EF4-FFF2-40B4-BE49-F238E27FC236}">
                <a16:creationId xmlns:a16="http://schemas.microsoft.com/office/drawing/2014/main" id="{87E05485-789E-4E60-B376-133D12DE4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12" name="footer-num">
            <a:extLst xmlns:a="http://schemas.openxmlformats.org/drawingml/2006/main">
              <a:ext uri="{FF2B5EF4-FFF2-40B4-BE49-F238E27FC236}">
                <a16:creationId xmlns:a16="http://schemas.microsoft.com/office/drawing/2014/main" id="{CA2BECF2-D37C-49D1-AF05-89519E53F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557544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kicker">
            <a:extLst xmlns:a="http://schemas.openxmlformats.org/drawingml/2006/main">
              <a:ext uri="{FF2B5EF4-FFF2-40B4-BE49-F238E27FC236}">
                <a16:creationId xmlns:a16="http://schemas.microsoft.com/office/drawing/2014/main" id="{4CBE38BC-24A6-4B13-AA5D-DC944BEB9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LA PLANIFICATION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A7D9735-AF0D-46BE-B88E-27707C82F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Six phases structurent le projet jusqu’à l’ouverture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5722D161-6FE8-4BCF-BEB5-2188B8B18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La coordination des travaux et des entreprises a structuré toute la mise en œuvre.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AC4598D6-C672-41E4-90A7-4AB6604A5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phase-0">
            <a:extLst xmlns:a="http://schemas.openxmlformats.org/drawingml/2006/main">
              <a:ext uri="{FF2B5EF4-FFF2-40B4-BE49-F238E27FC236}">
                <a16:creationId xmlns:a16="http://schemas.microsoft.com/office/drawing/2014/main" id="{74A51899-44B6-4167-9783-0CB3C0C5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1581150" cy="24193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DDE2D5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6" name="phase-num-0">
            <a:extLst xmlns:a="http://schemas.openxmlformats.org/drawingml/2006/main">
              <a:ext uri="{FF2B5EF4-FFF2-40B4-BE49-F238E27FC236}">
                <a16:creationId xmlns:a16="http://schemas.microsoft.com/office/drawing/2014/main" id="{8C087BDF-3CD2-4F53-9658-F64DA9D21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717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01</a:t>
            </a:r>
          </a:p>
        </p:txBody>
      </p:sp>
      <p:sp>
        <p:nvSpPr>
          <p:cNvPr id="7" name="phase-title-0">
            <a:extLst xmlns:a="http://schemas.openxmlformats.org/drawingml/2006/main">
              <a:ext uri="{FF2B5EF4-FFF2-40B4-BE49-F238E27FC236}">
                <a16:creationId xmlns:a16="http://schemas.microsoft.com/office/drawing/2014/main" id="{7085A2D0-0594-4301-9813-816BE7FE5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71800"/>
            <a:ext cx="125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A1C0C"/>
                </a:solidFill>
              </a:defRPr>
            </a:pPr>
            <a:r>
              <a:rPr sz="1425" b="1">
                <a:solidFill>
                  <a:srgbClr val="3A1C0C"/>
                </a:solidFill>
              </a:rPr>
              <a:t>Cadrer</a:t>
            </a:r>
          </a:p>
        </p:txBody>
      </p:sp>
      <p:sp>
        <p:nvSpPr>
          <p:cNvPr id="8" name="phase-copy-0">
            <a:extLst xmlns:a="http://schemas.openxmlformats.org/drawingml/2006/main">
              <a:ext uri="{FF2B5EF4-FFF2-40B4-BE49-F238E27FC236}">
                <a16:creationId xmlns:a16="http://schemas.microsoft.com/office/drawing/2014/main" id="{730D0610-4763-4096-97E4-77CCE5577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81400"/>
            <a:ext cx="123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F625B"/>
                </a:solidFill>
              </a:defRPr>
            </a:pPr>
            <a:r>
              <a:rPr sz="1200" b="0">
                <a:solidFill>
                  <a:srgbClr val="6F625B"/>
                </a:solidFill>
              </a:rPr>
              <a:t>Vision, besoins, emplacement</a:t>
            </a:r>
          </a:p>
        </p:txBody>
      </p:sp>
      <p:sp>
        <p:nvSpPr>
          <p:cNvPr id="9" name="phase-1">
            <a:extLst xmlns:a="http://schemas.openxmlformats.org/drawingml/2006/main">
              <a:ext uri="{FF2B5EF4-FFF2-40B4-BE49-F238E27FC236}">
                <a16:creationId xmlns:a16="http://schemas.microsoft.com/office/drawing/2014/main" id="{2E94254E-F5E4-4AED-8C2A-BB58B8EA8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400300"/>
            <a:ext cx="1581150" cy="24193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10" name="phase-num-1">
            <a:extLst xmlns:a="http://schemas.openxmlformats.org/drawingml/2006/main">
              <a:ext uri="{FF2B5EF4-FFF2-40B4-BE49-F238E27FC236}">
                <a16:creationId xmlns:a16="http://schemas.microsoft.com/office/drawing/2014/main" id="{B313395A-A686-47E9-9667-C454C25AE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5717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02</a:t>
            </a:r>
          </a:p>
        </p:txBody>
      </p:sp>
      <p:sp>
        <p:nvSpPr>
          <p:cNvPr id="11" name="phase-title-1">
            <a:extLst xmlns:a="http://schemas.openxmlformats.org/drawingml/2006/main">
              <a:ext uri="{FF2B5EF4-FFF2-40B4-BE49-F238E27FC236}">
                <a16:creationId xmlns:a16="http://schemas.microsoft.com/office/drawing/2014/main" id="{E5DF3308-E7B6-4A7B-97C3-F3B2A0FBF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971800"/>
            <a:ext cx="125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A1C0C"/>
                </a:solidFill>
              </a:defRPr>
            </a:pPr>
            <a:r>
              <a:rPr sz="1425" b="1">
                <a:solidFill>
                  <a:srgbClr val="3A1C0C"/>
                </a:solidFill>
              </a:rPr>
              <a:t>Concevoir</a:t>
            </a:r>
          </a:p>
        </p:txBody>
      </p:sp>
      <p:sp>
        <p:nvSpPr>
          <p:cNvPr id="12" name="phase-copy-1">
            <a:extLst xmlns:a="http://schemas.openxmlformats.org/drawingml/2006/main">
              <a:ext uri="{FF2B5EF4-FFF2-40B4-BE49-F238E27FC236}">
                <a16:creationId xmlns:a16="http://schemas.microsoft.com/office/drawing/2014/main" id="{1D462859-2C5C-4858-9E79-26E2105F1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581400"/>
            <a:ext cx="123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F625B"/>
                </a:solidFill>
              </a:defRPr>
            </a:pPr>
            <a:r>
              <a:rPr sz="1200" b="0">
                <a:solidFill>
                  <a:srgbClr val="6F625B"/>
                </a:solidFill>
              </a:rPr>
              <a:t>Concept, budget, parcours</a:t>
            </a:r>
          </a:p>
        </p:txBody>
      </p:sp>
      <p:sp>
        <p:nvSpPr>
          <p:cNvPr id="13" name="phase-2">
            <a:extLst xmlns:a="http://schemas.openxmlformats.org/drawingml/2006/main">
              <a:ext uri="{FF2B5EF4-FFF2-40B4-BE49-F238E27FC236}">
                <a16:creationId xmlns:a16="http://schemas.microsoft.com/office/drawing/2014/main" id="{6289AF83-461D-489C-B2E4-82AD7635F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400300"/>
            <a:ext cx="1581150" cy="24193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DDE2D5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14" name="phase-num-2">
            <a:extLst xmlns:a="http://schemas.openxmlformats.org/drawingml/2006/main">
              <a:ext uri="{FF2B5EF4-FFF2-40B4-BE49-F238E27FC236}">
                <a16:creationId xmlns:a16="http://schemas.microsoft.com/office/drawing/2014/main" id="{6318F6A3-D189-402B-8FB8-FDD5D1BC8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5717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03</a:t>
            </a:r>
          </a:p>
        </p:txBody>
      </p:sp>
      <p:sp>
        <p:nvSpPr>
          <p:cNvPr id="15" name="phase-title-2">
            <a:extLst xmlns:a="http://schemas.openxmlformats.org/drawingml/2006/main">
              <a:ext uri="{FF2B5EF4-FFF2-40B4-BE49-F238E27FC236}">
                <a16:creationId xmlns:a16="http://schemas.microsoft.com/office/drawing/2014/main" id="{A147C6AA-1F6C-4BC3-BBCC-172547344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71800"/>
            <a:ext cx="125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A1C0C"/>
                </a:solidFill>
              </a:defRPr>
            </a:pPr>
            <a:r>
              <a:rPr sz="1425" b="1">
                <a:solidFill>
                  <a:srgbClr val="3A1C0C"/>
                </a:solidFill>
              </a:rPr>
              <a:t>Coordonner</a:t>
            </a:r>
          </a:p>
        </p:txBody>
      </p:sp>
      <p:sp>
        <p:nvSpPr>
          <p:cNvPr id="16" name="phase-copy-2">
            <a:extLst xmlns:a="http://schemas.openxmlformats.org/drawingml/2006/main">
              <a:ext uri="{FF2B5EF4-FFF2-40B4-BE49-F238E27FC236}">
                <a16:creationId xmlns:a16="http://schemas.microsoft.com/office/drawing/2014/main" id="{1C69B7D6-7F7F-4DBD-9504-3A7EB9CD2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581400"/>
            <a:ext cx="123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F625B"/>
                </a:solidFill>
              </a:defRPr>
            </a:pPr>
            <a:r>
              <a:rPr sz="1200" b="0">
                <a:solidFill>
                  <a:srgbClr val="6F625B"/>
                </a:solidFill>
              </a:rPr>
              <a:t>Travaux, entreprises, livraisons</a:t>
            </a:r>
          </a:p>
        </p:txBody>
      </p:sp>
      <p:sp>
        <p:nvSpPr>
          <p:cNvPr id="17" name="phase-3">
            <a:extLst xmlns:a="http://schemas.openxmlformats.org/drawingml/2006/main">
              <a:ext uri="{FF2B5EF4-FFF2-40B4-BE49-F238E27FC236}">
                <a16:creationId xmlns:a16="http://schemas.microsoft.com/office/drawing/2014/main" id="{B9936201-4A69-43F2-BDFD-3A2291FC3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00300"/>
            <a:ext cx="1581150" cy="24193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18" name="phase-num-3">
            <a:extLst xmlns:a="http://schemas.openxmlformats.org/drawingml/2006/main">
              <a:ext uri="{FF2B5EF4-FFF2-40B4-BE49-F238E27FC236}">
                <a16:creationId xmlns:a16="http://schemas.microsoft.com/office/drawing/2014/main" id="{130B5A06-5707-4E28-96E9-3E272C84B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5717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04</a:t>
            </a:r>
          </a:p>
        </p:txBody>
      </p:sp>
      <p:sp>
        <p:nvSpPr>
          <p:cNvPr id="19" name="phase-title-3">
            <a:extLst xmlns:a="http://schemas.openxmlformats.org/drawingml/2006/main">
              <a:ext uri="{FF2B5EF4-FFF2-40B4-BE49-F238E27FC236}">
                <a16:creationId xmlns:a16="http://schemas.microsoft.com/office/drawing/2014/main" id="{34078AF8-9C35-41E1-8DF0-EAF5FCF5B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971800"/>
            <a:ext cx="125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A1C0C"/>
                </a:solidFill>
              </a:defRPr>
            </a:pPr>
            <a:r>
              <a:rPr sz="1425" b="1">
                <a:solidFill>
                  <a:srgbClr val="3A1C0C"/>
                </a:solidFill>
              </a:rPr>
              <a:t>Installer</a:t>
            </a:r>
          </a:p>
        </p:txBody>
      </p:sp>
      <p:sp>
        <p:nvSpPr>
          <p:cNvPr id="20" name="phase-copy-3">
            <a:extLst xmlns:a="http://schemas.openxmlformats.org/drawingml/2006/main">
              <a:ext uri="{FF2B5EF4-FFF2-40B4-BE49-F238E27FC236}">
                <a16:creationId xmlns:a16="http://schemas.microsoft.com/office/drawing/2014/main" id="{48FD7E3C-6D37-4C01-8B6C-5D03D4C42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581400"/>
            <a:ext cx="123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F625B"/>
                </a:solidFill>
              </a:defRPr>
            </a:pPr>
            <a:r>
              <a:rPr sz="1200" b="0">
                <a:solidFill>
                  <a:srgbClr val="6F625B"/>
                </a:solidFill>
              </a:rPr>
              <a:t>Matériel, mobilier, tests</a:t>
            </a:r>
          </a:p>
        </p:txBody>
      </p:sp>
      <p:sp>
        <p:nvSpPr>
          <p:cNvPr id="21" name="phase-4">
            <a:extLst xmlns:a="http://schemas.openxmlformats.org/drawingml/2006/main">
              <a:ext uri="{FF2B5EF4-FFF2-40B4-BE49-F238E27FC236}">
                <a16:creationId xmlns:a16="http://schemas.microsoft.com/office/drawing/2014/main" id="{44CDA7F3-4E60-4003-AFA5-39BA6D7CE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400300"/>
            <a:ext cx="1581150" cy="24193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DDE2D5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22" name="phase-num-4">
            <a:extLst xmlns:a="http://schemas.openxmlformats.org/drawingml/2006/main">
              <a:ext uri="{FF2B5EF4-FFF2-40B4-BE49-F238E27FC236}">
                <a16:creationId xmlns:a16="http://schemas.microsoft.com/office/drawing/2014/main" id="{AAD44F6C-1D34-423B-AE77-1D994B573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717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05</a:t>
            </a:r>
          </a:p>
        </p:txBody>
      </p:sp>
      <p:sp>
        <p:nvSpPr>
          <p:cNvPr id="23" name="phase-title-4">
            <a:extLst xmlns:a="http://schemas.openxmlformats.org/drawingml/2006/main">
              <a:ext uri="{FF2B5EF4-FFF2-40B4-BE49-F238E27FC236}">
                <a16:creationId xmlns:a16="http://schemas.microsoft.com/office/drawing/2014/main" id="{EDD36F46-9473-4CB7-ADDF-F4C49EDCF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125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A1C0C"/>
                </a:solidFill>
              </a:defRPr>
            </a:pPr>
            <a:r>
              <a:rPr sz="1425" b="1">
                <a:solidFill>
                  <a:srgbClr val="3A1C0C"/>
                </a:solidFill>
              </a:rPr>
              <a:t>Ouvrir</a:t>
            </a:r>
          </a:p>
        </p:txBody>
      </p:sp>
      <p:sp>
        <p:nvSpPr>
          <p:cNvPr id="24" name="phase-copy-4">
            <a:extLst xmlns:a="http://schemas.openxmlformats.org/drawingml/2006/main">
              <a:ext uri="{FF2B5EF4-FFF2-40B4-BE49-F238E27FC236}">
                <a16:creationId xmlns:a16="http://schemas.microsoft.com/office/drawing/2014/main" id="{186128FF-E8A0-4599-92CC-CB4EE5511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81400"/>
            <a:ext cx="123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F625B"/>
                </a:solidFill>
              </a:defRPr>
            </a:pPr>
            <a:r>
              <a:rPr sz="1200" b="0">
                <a:solidFill>
                  <a:srgbClr val="6F625B"/>
                </a:solidFill>
              </a:rPr>
              <a:t>Préparation, lancement, ajustements</a:t>
            </a:r>
          </a:p>
        </p:txBody>
      </p:sp>
      <p:sp>
        <p:nvSpPr>
          <p:cNvPr id="25" name="phase-5">
            <a:extLst xmlns:a="http://schemas.openxmlformats.org/drawingml/2006/main">
              <a:ext uri="{FF2B5EF4-FFF2-40B4-BE49-F238E27FC236}">
                <a16:creationId xmlns:a16="http://schemas.microsoft.com/office/drawing/2014/main" id="{8022D77C-737D-4FF5-B34D-8CD13E7B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400300"/>
            <a:ext cx="1581150" cy="24193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26" name="phase-num-5">
            <a:extLst xmlns:a="http://schemas.openxmlformats.org/drawingml/2006/main">
              <a:ext uri="{FF2B5EF4-FFF2-40B4-BE49-F238E27FC236}">
                <a16:creationId xmlns:a16="http://schemas.microsoft.com/office/drawing/2014/main" id="{1DFF5922-28DE-4C9B-AF41-626E2309E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5717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59A43"/>
                </a:solidFill>
              </a:defRPr>
            </a:pPr>
            <a:r>
              <a:rPr sz="1275" b="1">
                <a:solidFill>
                  <a:srgbClr val="D59A43"/>
                </a:solidFill>
              </a:rPr>
              <a:t>06</a:t>
            </a:r>
          </a:p>
        </p:txBody>
      </p:sp>
      <p:sp>
        <p:nvSpPr>
          <p:cNvPr id="27" name="phase-title-5">
            <a:extLst xmlns:a="http://schemas.openxmlformats.org/drawingml/2006/main">
              <a:ext uri="{FF2B5EF4-FFF2-40B4-BE49-F238E27FC236}">
                <a16:creationId xmlns:a16="http://schemas.microsoft.com/office/drawing/2014/main" id="{672D512C-EBC9-4B4D-97CC-D2BECDDAC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971800"/>
            <a:ext cx="1257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A1C0C"/>
                </a:solidFill>
              </a:defRPr>
            </a:pPr>
            <a:r>
              <a:rPr sz="1425" b="1">
                <a:solidFill>
                  <a:srgbClr val="3A1C0C"/>
                </a:solidFill>
              </a:rPr>
              <a:t>Consolider</a:t>
            </a:r>
          </a:p>
        </p:txBody>
      </p:sp>
      <p:sp>
        <p:nvSpPr>
          <p:cNvPr id="28" name="phase-copy-5">
            <a:extLst xmlns:a="http://schemas.openxmlformats.org/drawingml/2006/main">
              <a:ext uri="{FF2B5EF4-FFF2-40B4-BE49-F238E27FC236}">
                <a16:creationId xmlns:a16="http://schemas.microsoft.com/office/drawing/2014/main" id="{FAD53AD2-8BC4-4C5B-A3FF-CC5E40092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581400"/>
            <a:ext cx="1238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F625B"/>
                </a:solidFill>
              </a:defRPr>
            </a:pPr>
            <a:r>
              <a:rPr sz="1200" b="0">
                <a:solidFill>
                  <a:srgbClr val="6F625B"/>
                </a:solidFill>
              </a:rPr>
              <a:t>Offre, outils, communication</a:t>
            </a:r>
          </a:p>
        </p:txBody>
      </p:sp>
      <p:sp>
        <p:nvSpPr>
          <p:cNvPr id="29" name="planning-close">
            <a:extLst xmlns:a="http://schemas.openxmlformats.org/drawingml/2006/main">
              <a:ext uri="{FF2B5EF4-FFF2-40B4-BE49-F238E27FC236}">
                <a16:creationId xmlns:a16="http://schemas.microsoft.com/office/drawing/2014/main" id="{FB0D89B1-0FEE-4C14-BC1D-0D9927F7D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238750"/>
            <a:ext cx="9753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271A14"/>
                </a:solidFill>
              </a:defRPr>
            </a:pPr>
            <a:r>
              <a:rPr sz="1725" b="1">
                <a:solidFill>
                  <a:srgbClr val="271A14"/>
                </a:solidFill>
              </a:rPr>
              <a:t>Responsabilité centrale : maintenir l’ordre des interventions, arbitrer les priorités et protéger le calendrier d’ouverture.</a:t>
            </a:r>
          </a:p>
        </p:txBody>
      </p:sp>
      <p:sp>
        <p:nvSpPr>
          <p:cNvPr id="30" name="footer-left">
            <a:extLst xmlns:a="http://schemas.openxmlformats.org/drawingml/2006/main">
              <a:ext uri="{FF2B5EF4-FFF2-40B4-BE49-F238E27FC236}">
                <a16:creationId xmlns:a16="http://schemas.microsoft.com/office/drawing/2014/main" id="{ABFBC1AA-F334-4D28-A197-6D0D66EE5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31" name="footer-num">
            <a:extLst xmlns:a="http://schemas.openxmlformats.org/drawingml/2006/main">
              <a:ext uri="{FF2B5EF4-FFF2-40B4-BE49-F238E27FC236}">
                <a16:creationId xmlns:a16="http://schemas.microsoft.com/office/drawing/2014/main" id="{F1C5282F-64F4-4F94-BB91-2FB5AA2A8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4044119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">
            <a:extLst xmlns:a="http://schemas.openxmlformats.org/drawingml/2006/main">
              <a:ext uri="{FF2B5EF4-FFF2-40B4-BE49-F238E27FC236}">
                <a16:creationId xmlns:a16="http://schemas.microsoft.com/office/drawing/2014/main" id="{AB1E5D27-C073-49E0-9855-065B20878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LE BUDGET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9C37987-906E-489C-ADB9-DFB77EE8F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50’000 CHF pour transformer, équiper et lancer le lieu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4B08E03C-BE39-4710-80C9-796A440E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Répartition indicative à ajuster si les montants réels diffèrent.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19ABC540-0699-4317-ABE1-FEB0CFA34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17" name="Chart"/>
          <p:cNvGraphicFramePr/>
          <p:nvPr/>
        </p:nvGraphicFramePr>
        <p:xfrm>
          <a:off xmlns:a="http://schemas.openxmlformats.org/drawingml/2006/main" x="609600" y="2190750"/>
          <a:ext xmlns:a="http://schemas.openxmlformats.org/drawingml/2006/main" cx="6858000" cy="34861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ce7e4d05a21494f"/>
          </a:graphicData>
        </a:graphic>
      </p:graphicFrame>
      <p:sp>
        <p:nvSpPr>
          <p:cNvPr id="6" name="budget-total">
            <a:extLst xmlns:a="http://schemas.openxmlformats.org/drawingml/2006/main">
              <a:ext uri="{FF2B5EF4-FFF2-40B4-BE49-F238E27FC236}">
                <a16:creationId xmlns:a16="http://schemas.microsoft.com/office/drawing/2014/main" id="{7ED16930-E4B3-4826-B9FF-3E30CC7F0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43150"/>
            <a:ext cx="314325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3A1C0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budget-label">
            <a:extLst xmlns:a="http://schemas.openxmlformats.org/drawingml/2006/main">
              <a:ext uri="{FF2B5EF4-FFF2-40B4-BE49-F238E27FC236}">
                <a16:creationId xmlns:a16="http://schemas.microsoft.com/office/drawing/2014/main" id="{E52D8D96-6B7B-42FA-A115-C03071EF0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647950"/>
            <a:ext cx="2533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6A07E"/>
                </a:solidFill>
              </a:defRPr>
            </a:pPr>
            <a:r>
              <a:rPr sz="1200" b="1">
                <a:solidFill>
                  <a:srgbClr val="C6A07E"/>
                </a:solidFill>
              </a:rPr>
              <a:t>BUDGET GLOBAL</a:t>
            </a:r>
          </a:p>
        </p:txBody>
      </p:sp>
      <p:sp>
        <p:nvSpPr>
          <p:cNvPr id="8" name="budget-value">
            <a:extLst xmlns:a="http://schemas.openxmlformats.org/drawingml/2006/main">
              <a:ext uri="{FF2B5EF4-FFF2-40B4-BE49-F238E27FC236}">
                <a16:creationId xmlns:a16="http://schemas.microsoft.com/office/drawing/2014/main" id="{53BB946C-B663-40D8-ACCD-55DCF6DF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086100"/>
            <a:ext cx="26479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50’000 CHF</a:t>
            </a:r>
          </a:p>
        </p:txBody>
      </p:sp>
      <p:sp>
        <p:nvSpPr>
          <p:cNvPr id="9" name="budget-rule">
            <a:extLst xmlns:a="http://schemas.openxmlformats.org/drawingml/2006/main">
              <a:ext uri="{FF2B5EF4-FFF2-40B4-BE49-F238E27FC236}">
                <a16:creationId xmlns:a16="http://schemas.microsoft.com/office/drawing/2014/main" id="{9DED568B-E809-41DB-952C-AE4DA2B00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886200"/>
            <a:ext cx="238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Arbitrer coût, qualité et délai — sans perdre la cohérence du concept.</a:t>
            </a:r>
          </a:p>
        </p:txBody>
      </p:sp>
      <p:sp>
        <p:nvSpPr>
          <p:cNvPr id="10" name="budget-note">
            <a:extLst xmlns:a="http://schemas.openxmlformats.org/drawingml/2006/main">
              <a:ext uri="{FF2B5EF4-FFF2-40B4-BE49-F238E27FC236}">
                <a16:creationId xmlns:a16="http://schemas.microsoft.com/office/drawing/2014/main" id="{7D55C5A4-B557-4037-80A5-D51B1DD60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8196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F625B"/>
                </a:solidFill>
              </a:defRPr>
            </a:pPr>
            <a:r>
              <a:rPr sz="1275" b="0">
                <a:solidFill>
                  <a:srgbClr val="6F625B"/>
                </a:solidFill>
              </a:rPr>
              <a:t>Ligne de réserve : 5’000 CHF pour absorber les ajustements et imprévus.</a:t>
            </a:r>
          </a:p>
        </p:txBody>
      </p:sp>
      <p:sp>
        <p:nvSpPr>
          <p:cNvPr id="11" name="footer-left">
            <a:extLst xmlns:a="http://schemas.openxmlformats.org/drawingml/2006/main">
              <a:ext uri="{FF2B5EF4-FFF2-40B4-BE49-F238E27FC236}">
                <a16:creationId xmlns:a16="http://schemas.microsoft.com/office/drawing/2014/main" id="{B2BB5D81-C247-414F-8E2B-D41356EFA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12" name="footer-num">
            <a:extLst xmlns:a="http://schemas.openxmlformats.org/drawingml/2006/main">
              <a:ext uri="{FF2B5EF4-FFF2-40B4-BE49-F238E27FC236}">
                <a16:creationId xmlns:a16="http://schemas.microsoft.com/office/drawing/2014/main" id="{9FB8B12C-B344-4DD7-83E9-358C9B41F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46502761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">
            <a:extLst xmlns:a="http://schemas.openxmlformats.org/drawingml/2006/main">
              <a:ext uri="{FF2B5EF4-FFF2-40B4-BE49-F238E27FC236}">
                <a16:creationId xmlns:a16="http://schemas.microsoft.com/office/drawing/2014/main" id="{4ABEE851-12ED-4C38-BFBA-070168624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685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C684C"/>
                </a:solidFill>
              </a:defRPr>
            </a:pPr>
            <a:r>
              <a:rPr sz="1125" b="1">
                <a:solidFill>
                  <a:srgbClr val="5C684C"/>
                </a:solidFill>
              </a:rPr>
              <a:t>LES FOURNISSEURS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6FC1AC5-31B3-445E-A3B1-408B9904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A1C0C"/>
                </a:solidFill>
              </a:defRPr>
            </a:pPr>
            <a:r>
              <a:rPr sz="2850" b="1">
                <a:solidFill>
                  <a:srgbClr val="3A1C0C"/>
                </a:solidFill>
              </a:rPr>
              <a:t>La qualité de l’offre commence par les partenaires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AE9444B5-26BD-4C64-9A70-AB8D3FC3D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F625B"/>
                </a:solidFill>
              </a:defRPr>
            </a:pPr>
            <a:r>
              <a:rPr sz="1350" b="0">
                <a:solidFill>
                  <a:srgbClr val="6F625B"/>
                </a:solidFill>
              </a:rPr>
              <a:t>La sélection combine produit, régularité, proximité et fiabilité opérationnelle.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C311FB5C-01D0-4B25-8046-97CEDD5E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914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9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upplier-0">
            <a:extLst xmlns:a="http://schemas.openxmlformats.org/drawingml/2006/main">
              <a:ext uri="{FF2B5EF4-FFF2-40B4-BE49-F238E27FC236}">
                <a16:creationId xmlns:a16="http://schemas.microsoft.com/office/drawing/2014/main" id="{7A443BC2-76F9-4563-9B9F-B2602CCE1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33528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6" name="supplier-k-0">
            <a:extLst xmlns:a="http://schemas.openxmlformats.org/drawingml/2006/main">
              <a:ext uri="{FF2B5EF4-FFF2-40B4-BE49-F238E27FC236}">
                <a16:creationId xmlns:a16="http://schemas.microsoft.com/office/drawing/2014/main" id="{78F4136C-F5CD-4076-9BF2-C3BBA9012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C684C"/>
                </a:solidFill>
              </a:defRPr>
            </a:pPr>
            <a:r>
              <a:rPr sz="1050" b="1">
                <a:solidFill>
                  <a:srgbClr val="5C684C"/>
                </a:solidFill>
              </a:rPr>
              <a:t>CAFÉ BIO</a:t>
            </a:r>
          </a:p>
        </p:txBody>
      </p:sp>
      <p:sp>
        <p:nvSpPr>
          <p:cNvPr id="7" name="supplier-name-0">
            <a:extLst xmlns:a="http://schemas.openxmlformats.org/drawingml/2006/main">
              <a:ext uri="{FF2B5EF4-FFF2-40B4-BE49-F238E27FC236}">
                <a16:creationId xmlns:a16="http://schemas.microsoft.com/office/drawing/2014/main" id="{A856F2EA-26A5-47A2-98E1-23BC62E1C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71800"/>
            <a:ext cx="2819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A1C0C"/>
                </a:solidFill>
              </a:defRPr>
            </a:pPr>
            <a:r>
              <a:rPr sz="1950" b="1">
                <a:solidFill>
                  <a:srgbClr val="3A1C0C"/>
                </a:solidFill>
              </a:rPr>
              <a:t>Utopia &amp; Torpedo</a:t>
            </a:r>
          </a:p>
        </p:txBody>
      </p:sp>
      <p:sp>
        <p:nvSpPr>
          <p:cNvPr id="8" name="supplier-copy-0">
            <a:extLst xmlns:a="http://schemas.openxmlformats.org/drawingml/2006/main">
              <a:ext uri="{FF2B5EF4-FFF2-40B4-BE49-F238E27FC236}">
                <a16:creationId xmlns:a16="http://schemas.microsoft.com/office/drawing/2014/main" id="{29AE863B-85B4-425D-A0E7-D9FF3E75C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38550"/>
            <a:ext cx="28194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25B"/>
                </a:solidFill>
              </a:defRPr>
            </a:pPr>
            <a:r>
              <a:rPr sz="1425" b="0">
                <a:solidFill>
                  <a:srgbClr val="6F625B"/>
                </a:solidFill>
              </a:rPr>
              <a:t>Grains sélectionnés et torréfiés avec soin pour révéler des arômes riches.</a:t>
            </a:r>
          </a:p>
        </p:txBody>
      </p:sp>
      <p:sp>
        <p:nvSpPr>
          <p:cNvPr id="9" name="supplier-1">
            <a:extLst xmlns:a="http://schemas.openxmlformats.org/drawingml/2006/main">
              <a:ext uri="{FF2B5EF4-FFF2-40B4-BE49-F238E27FC236}">
                <a16:creationId xmlns:a16="http://schemas.microsoft.com/office/drawing/2014/main" id="{71094486-C3EF-40B0-AAC8-210F4492A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47900"/>
            <a:ext cx="33528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3A1C0C"/>
          </a:solidFill>
          <a:ln xmlns:a="http://schemas.openxmlformats.org/drawingml/2006/main" w="9525">
            <a:solidFill>
              <a:srgbClr val="3A1C0C"/>
            </a:solidFill>
            <a:prstDash val="solid"/>
          </a:ln>
        </p:spPr>
      </p:sp>
      <p:sp>
        <p:nvSpPr>
          <p:cNvPr id="10" name="supplier-k-1">
            <a:extLst xmlns:a="http://schemas.openxmlformats.org/drawingml/2006/main">
              <a:ext uri="{FF2B5EF4-FFF2-40B4-BE49-F238E27FC236}">
                <a16:creationId xmlns:a16="http://schemas.microsoft.com/office/drawing/2014/main" id="{00F7A6E7-83ED-4193-B7F9-25804A698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336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6A07E"/>
                </a:solidFill>
              </a:defRPr>
            </a:pPr>
            <a:r>
              <a:rPr sz="1050" b="1">
                <a:solidFill>
                  <a:srgbClr val="C6A07E"/>
                </a:solidFill>
              </a:rPr>
              <a:t>CHOCOLAT</a:t>
            </a:r>
          </a:p>
        </p:txBody>
      </p:sp>
      <p:sp>
        <p:nvSpPr>
          <p:cNvPr id="11" name="supplier-name-1">
            <a:extLst xmlns:a="http://schemas.openxmlformats.org/drawingml/2006/main">
              <a:ext uri="{FF2B5EF4-FFF2-40B4-BE49-F238E27FC236}">
                <a16:creationId xmlns:a16="http://schemas.microsoft.com/office/drawing/2014/main" id="{CC3C1F22-5F95-4943-9972-810C8D220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971800"/>
            <a:ext cx="2819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Marta</a:t>
            </a:r>
          </a:p>
        </p:txBody>
      </p:sp>
      <p:sp>
        <p:nvSpPr>
          <p:cNvPr id="12" name="supplier-copy-1">
            <a:extLst xmlns:a="http://schemas.openxmlformats.org/drawingml/2006/main">
              <a:ext uri="{FF2B5EF4-FFF2-40B4-BE49-F238E27FC236}">
                <a16:creationId xmlns:a16="http://schemas.microsoft.com/office/drawing/2014/main" id="{C4EE9BA3-35A3-4F28-BF78-6B5C0538B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638550"/>
            <a:ext cx="28194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Un chocolat artisanal local, proposé chaud ou froid.</a:t>
            </a:r>
          </a:p>
        </p:txBody>
      </p:sp>
      <p:sp>
        <p:nvSpPr>
          <p:cNvPr id="13" name="supplier-2">
            <a:extLst xmlns:a="http://schemas.openxmlformats.org/drawingml/2006/main">
              <a:ext uri="{FF2B5EF4-FFF2-40B4-BE49-F238E27FC236}">
                <a16:creationId xmlns:a16="http://schemas.microsoft.com/office/drawing/2014/main" id="{BBD4898F-57D2-4869-AC6E-B488CD6AA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47900"/>
            <a:ext cx="33528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9CCC2"/>
            </a:solidFill>
            <a:prstDash val="solid"/>
          </a:ln>
        </p:spPr>
      </p:sp>
      <p:sp>
        <p:nvSpPr>
          <p:cNvPr id="14" name="supplier-k-2">
            <a:extLst xmlns:a="http://schemas.openxmlformats.org/drawingml/2006/main">
              <a:ext uri="{FF2B5EF4-FFF2-40B4-BE49-F238E27FC236}">
                <a16:creationId xmlns:a16="http://schemas.microsoft.com/office/drawing/2014/main" id="{5B93AC79-D18A-48F2-BD9D-F3304F97E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533650"/>
            <a:ext cx="281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C684C"/>
                </a:solidFill>
              </a:defRPr>
            </a:pPr>
            <a:r>
              <a:rPr sz="1050" b="1">
                <a:solidFill>
                  <a:srgbClr val="5C684C"/>
                </a:solidFill>
              </a:rPr>
              <a:t>AUTRES BOISSONS</a:t>
            </a:r>
          </a:p>
        </p:txBody>
      </p:sp>
      <p:sp>
        <p:nvSpPr>
          <p:cNvPr id="15" name="supplier-name-2">
            <a:extLst xmlns:a="http://schemas.openxmlformats.org/drawingml/2006/main">
              <a:ext uri="{FF2B5EF4-FFF2-40B4-BE49-F238E27FC236}">
                <a16:creationId xmlns:a16="http://schemas.microsoft.com/office/drawing/2014/main" id="{7F602A8C-9CD2-4C9C-BC99-0F6AB7627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71800"/>
            <a:ext cx="2819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3A1C0C"/>
                </a:solidFill>
              </a:defRPr>
            </a:pPr>
            <a:r>
              <a:rPr sz="1950" b="1">
                <a:solidFill>
                  <a:srgbClr val="3A1C0C"/>
                </a:solidFill>
              </a:rPr>
              <a:t>Sélection dédiée</a:t>
            </a:r>
          </a:p>
        </p:txBody>
      </p:sp>
      <p:sp>
        <p:nvSpPr>
          <p:cNvPr id="16" name="supplier-copy-2">
            <a:extLst xmlns:a="http://schemas.openxmlformats.org/drawingml/2006/main">
              <a:ext uri="{FF2B5EF4-FFF2-40B4-BE49-F238E27FC236}">
                <a16:creationId xmlns:a16="http://schemas.microsoft.com/office/drawing/2014/main" id="{59A949F4-56D8-4D3C-8975-5144DB98B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638550"/>
            <a:ext cx="28194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F625B"/>
                </a:solidFill>
              </a:defRPr>
            </a:pPr>
            <a:r>
              <a:rPr sz="1425" b="0">
                <a:solidFill>
                  <a:srgbClr val="6F625B"/>
                </a:solidFill>
              </a:rPr>
              <a:t>Thés, matcha, cold brew, thé froid maison et kombucha Valdo.</a:t>
            </a:r>
          </a:p>
        </p:txBody>
      </p:sp>
      <p:sp>
        <p:nvSpPr>
          <p:cNvPr id="17" name="supplier-close">
            <a:extLst xmlns:a="http://schemas.openxmlformats.org/drawingml/2006/main">
              <a:ext uri="{FF2B5EF4-FFF2-40B4-BE49-F238E27FC236}">
                <a16:creationId xmlns:a16="http://schemas.microsoft.com/office/drawing/2014/main" id="{864E2A88-018C-411A-B85F-CAEC73F29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429250"/>
            <a:ext cx="9867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71A14"/>
                </a:solidFill>
              </a:defRPr>
            </a:pPr>
            <a:r>
              <a:rPr sz="1650" b="1">
                <a:solidFill>
                  <a:srgbClr val="271A14"/>
                </a:solidFill>
              </a:rPr>
              <a:t>Au-delà de la négociation, le rôle consiste à coordonner commandes, délais, qualité et continuité d’approvisionnement.</a:t>
            </a:r>
          </a:p>
        </p:txBody>
      </p:sp>
      <p:sp>
        <p:nvSpPr>
          <p:cNvPr id="18" name="footer-left">
            <a:extLst xmlns:a="http://schemas.openxmlformats.org/drawingml/2006/main">
              <a:ext uri="{FF2B5EF4-FFF2-40B4-BE49-F238E27FC236}">
                <a16:creationId xmlns:a16="http://schemas.microsoft.com/office/drawing/2014/main" id="{D558823A-5520-4E97-B8E9-49718F3EF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19" name="footer-num">
            <a:extLst xmlns:a="http://schemas.openxmlformats.org/drawingml/2006/main">
              <a:ext uri="{FF2B5EF4-FFF2-40B4-BE49-F238E27FC236}">
                <a16:creationId xmlns:a16="http://schemas.microsoft.com/office/drawing/2014/main" id="{3CCCF686-5D21-4DA6-A398-F539E04B5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99676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A1C0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kicker">
            <a:extLst xmlns:a="http://schemas.openxmlformats.org/drawingml/2006/main">
              <a:ext uri="{FF2B5EF4-FFF2-40B4-BE49-F238E27FC236}">
                <a16:creationId xmlns:a16="http://schemas.microsoft.com/office/drawing/2014/main" id="{825A893E-69F0-4C91-AC4F-F52B28E1A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6A07E"/>
                </a:solidFill>
              </a:defRPr>
            </a:pPr>
            <a:r>
              <a:rPr sz="1125" b="1">
                <a:solidFill>
                  <a:srgbClr val="C6A07E"/>
                </a:solidFill>
              </a:rPr>
              <a:t>IDENTITÉ &amp; COMMUNICATION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162A751-4B6E-4A85-AA47-9B4403DD0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04850"/>
            <a:ext cx="952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La marque prolonge l’expérience au-delà du lieu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984F1793-5F4D-4F05-A4C2-DAFE2F716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6A07E"/>
                </a:solidFill>
              </a:defRPr>
            </a:pPr>
            <a:r>
              <a:rPr sz="1350" b="0">
                <a:solidFill>
                  <a:srgbClr val="C6A07E"/>
                </a:solidFill>
              </a:rPr>
              <a:t>Un univers brun, chaleureux et gourmand décliné sur le site et les supports produits.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f5eecb461f4791"/>
          <a:srcRect xmlns:a="http://schemas.openxmlformats.org/drawingml/2006/main" l="17520" t="0" r="1752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019300"/>
            <a:ext cx="5238750" cy="3409950"/>
          </a:xfrm>
          <a:prstGeom xmlns:a="http://schemas.openxmlformats.org/drawingml/2006/main" prst="rect">
            <a:avLst/>
          </a:prstGeom>
        </p:spPr>
      </p:pic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bb05b43fb24202"/>
          <a:srcRect xmlns:a="http://schemas.openxmlformats.org/drawingml/2006/main" l="5965" t="0" r="596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019300"/>
            <a:ext cx="5238750" cy="3409950"/>
          </a:xfrm>
          <a:prstGeom xmlns:a="http://schemas.openxmlformats.org/drawingml/2006/main" prst="rect">
            <a:avLst/>
          </a:prstGeom>
        </p:spPr>
      </p:pic>
      <p:sp>
        <p:nvSpPr>
          <p:cNvPr id="6" name="brand-caption">
            <a:extLst xmlns:a="http://schemas.openxmlformats.org/drawingml/2006/main">
              <a:ext uri="{FF2B5EF4-FFF2-40B4-BE49-F238E27FC236}">
                <a16:creationId xmlns:a16="http://schemas.microsoft.com/office/drawing/2014/main" id="{6149011D-9154-46BD-9473-61E54A707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Nom • logo • photographie • site internet • supports de communication • cohérence produit</a:t>
            </a:r>
          </a:p>
        </p:txBody>
      </p:sp>
      <p:sp>
        <p:nvSpPr>
          <p:cNvPr id="7" name="footer-left">
            <a:extLst xmlns:a="http://schemas.openxmlformats.org/drawingml/2006/main">
              <a:ext uri="{FF2B5EF4-FFF2-40B4-BE49-F238E27FC236}">
                <a16:creationId xmlns:a16="http://schemas.microsoft.com/office/drawing/2014/main" id="{7A7646DB-EDCB-46D2-BA94-589EE05D4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F625B"/>
                </a:solidFill>
              </a:defRPr>
            </a:pPr>
            <a:r>
              <a:rPr sz="750" b="1">
                <a:solidFill>
                  <a:srgbClr val="6F625B"/>
                </a:solidFill>
              </a:rPr>
              <a:t>PEEKABOO COFFEE HOUSE • GESTION DE PROJET</a:t>
            </a:r>
          </a:p>
        </p:txBody>
      </p:sp>
      <p:sp>
        <p:nvSpPr>
          <p:cNvPr id="8" name="footer-num">
            <a:extLst xmlns:a="http://schemas.openxmlformats.org/drawingml/2006/main">
              <a:ext uri="{FF2B5EF4-FFF2-40B4-BE49-F238E27FC236}">
                <a16:creationId xmlns:a16="http://schemas.microsoft.com/office/drawing/2014/main" id="{FFE0531B-59AD-45ED-8B98-78978303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F625B"/>
                </a:solidFill>
              </a:defRPr>
            </a:pPr>
            <a:r>
              <a:rPr sz="825" b="1">
                <a:solidFill>
                  <a:srgbClr val="6F625B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6183417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2026-08-05T11:57:42.9320000Z</dcterms:created>
  <dcterms:modified xsi:type="dcterms:W3CDTF">2026-08-05T11:57:42.9320000Z</dcterms:modified>
</coreProperties>
</file>